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58" r:id="rId5"/>
    <p:sldId id="260" r:id="rId6"/>
    <p:sldId id="261" r:id="rId7"/>
    <p:sldId id="262"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29" autoAdjust="0"/>
  </p:normalViewPr>
  <p:slideViewPr>
    <p:cSldViewPr>
      <p:cViewPr varScale="1">
        <p:scale>
          <a:sx n="59" d="100"/>
          <a:sy n="59" d="100"/>
        </p:scale>
        <p:origin x="1500" y="6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D233195-E588-4B2D-862F-F6119C80C528}" type="datetimeFigureOut">
              <a:rPr lang="en-US" smtClean="0"/>
              <a:t>3/13/2018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4B085-9FE1-4B80-A11F-F48D51C1F42F}" type="slidenum">
              <a:rPr lang="en-US" smtClean="0"/>
              <a:t>‹#›</a:t>
            </a:fld>
            <a:endParaRPr lang="en-US" dirty="0"/>
          </a:p>
        </p:txBody>
      </p:sp>
    </p:spTree>
    <p:extLst>
      <p:ext uri="{BB962C8B-B14F-4D97-AF65-F5344CB8AC3E}">
        <p14:creationId xmlns:p14="http://schemas.microsoft.com/office/powerpoint/2010/main" val="3456850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233195-E588-4B2D-862F-F6119C80C528}" type="datetimeFigureOut">
              <a:rPr lang="en-US" smtClean="0"/>
              <a:t>3/13/2018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4B085-9FE1-4B80-A11F-F48D51C1F42F}" type="slidenum">
              <a:rPr lang="en-US" smtClean="0"/>
              <a:t>‹#›</a:t>
            </a:fld>
            <a:endParaRPr lang="en-US" dirty="0"/>
          </a:p>
        </p:txBody>
      </p:sp>
    </p:spTree>
    <p:extLst>
      <p:ext uri="{BB962C8B-B14F-4D97-AF65-F5344CB8AC3E}">
        <p14:creationId xmlns:p14="http://schemas.microsoft.com/office/powerpoint/2010/main" val="874890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233195-E588-4B2D-862F-F6119C80C528}" type="datetimeFigureOut">
              <a:rPr lang="en-US" smtClean="0"/>
              <a:t>3/13/2018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4B085-9FE1-4B80-A11F-F48D51C1F42F}" type="slidenum">
              <a:rPr lang="en-US" smtClean="0"/>
              <a:t>‹#›</a:t>
            </a:fld>
            <a:endParaRPr lang="en-US" dirty="0"/>
          </a:p>
        </p:txBody>
      </p:sp>
    </p:spTree>
    <p:extLst>
      <p:ext uri="{BB962C8B-B14F-4D97-AF65-F5344CB8AC3E}">
        <p14:creationId xmlns:p14="http://schemas.microsoft.com/office/powerpoint/2010/main" val="1536700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233195-E588-4B2D-862F-F6119C80C528}" type="datetimeFigureOut">
              <a:rPr lang="en-US" smtClean="0"/>
              <a:t>3/13/2018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4B085-9FE1-4B80-A11F-F48D51C1F42F}" type="slidenum">
              <a:rPr lang="en-US" smtClean="0"/>
              <a:t>‹#›</a:t>
            </a:fld>
            <a:endParaRPr lang="en-US" dirty="0"/>
          </a:p>
        </p:txBody>
      </p:sp>
    </p:spTree>
    <p:extLst>
      <p:ext uri="{BB962C8B-B14F-4D97-AF65-F5344CB8AC3E}">
        <p14:creationId xmlns:p14="http://schemas.microsoft.com/office/powerpoint/2010/main" val="3328191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233195-E588-4B2D-862F-F6119C80C528}" type="datetimeFigureOut">
              <a:rPr lang="en-US" smtClean="0"/>
              <a:t>3/13/2018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4B085-9FE1-4B80-A11F-F48D51C1F42F}" type="slidenum">
              <a:rPr lang="en-US" smtClean="0"/>
              <a:t>‹#›</a:t>
            </a:fld>
            <a:endParaRPr lang="en-US" dirty="0"/>
          </a:p>
        </p:txBody>
      </p:sp>
    </p:spTree>
    <p:extLst>
      <p:ext uri="{BB962C8B-B14F-4D97-AF65-F5344CB8AC3E}">
        <p14:creationId xmlns:p14="http://schemas.microsoft.com/office/powerpoint/2010/main" val="1934174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D233195-E588-4B2D-862F-F6119C80C528}" type="datetimeFigureOut">
              <a:rPr lang="en-US" smtClean="0"/>
              <a:t>3/13/2018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4B085-9FE1-4B80-A11F-F48D51C1F42F}" type="slidenum">
              <a:rPr lang="en-US" smtClean="0"/>
              <a:t>‹#›</a:t>
            </a:fld>
            <a:endParaRPr lang="en-US" dirty="0"/>
          </a:p>
        </p:txBody>
      </p:sp>
    </p:spTree>
    <p:extLst>
      <p:ext uri="{BB962C8B-B14F-4D97-AF65-F5344CB8AC3E}">
        <p14:creationId xmlns:p14="http://schemas.microsoft.com/office/powerpoint/2010/main" val="239425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D233195-E588-4B2D-862F-F6119C80C528}" type="datetimeFigureOut">
              <a:rPr lang="en-US" smtClean="0"/>
              <a:t>3/13/2018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BB4B085-9FE1-4B80-A11F-F48D51C1F42F}" type="slidenum">
              <a:rPr lang="en-US" smtClean="0"/>
              <a:t>‹#›</a:t>
            </a:fld>
            <a:endParaRPr lang="en-US" dirty="0"/>
          </a:p>
        </p:txBody>
      </p:sp>
    </p:spTree>
    <p:extLst>
      <p:ext uri="{BB962C8B-B14F-4D97-AF65-F5344CB8AC3E}">
        <p14:creationId xmlns:p14="http://schemas.microsoft.com/office/powerpoint/2010/main" val="4227283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233195-E588-4B2D-862F-F6119C80C528}" type="datetimeFigureOut">
              <a:rPr lang="en-US" smtClean="0"/>
              <a:t>3/13/2018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BB4B085-9FE1-4B80-A11F-F48D51C1F42F}" type="slidenum">
              <a:rPr lang="en-US" smtClean="0"/>
              <a:t>‹#›</a:t>
            </a:fld>
            <a:endParaRPr lang="en-US" dirty="0"/>
          </a:p>
        </p:txBody>
      </p:sp>
    </p:spTree>
    <p:extLst>
      <p:ext uri="{BB962C8B-B14F-4D97-AF65-F5344CB8AC3E}">
        <p14:creationId xmlns:p14="http://schemas.microsoft.com/office/powerpoint/2010/main" val="1607951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233195-E588-4B2D-862F-F6119C80C528}" type="datetimeFigureOut">
              <a:rPr lang="en-US" smtClean="0"/>
              <a:t>3/13/2018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BB4B085-9FE1-4B80-A11F-F48D51C1F42F}" type="slidenum">
              <a:rPr lang="en-US" smtClean="0"/>
              <a:t>‹#›</a:t>
            </a:fld>
            <a:endParaRPr lang="en-US" dirty="0"/>
          </a:p>
        </p:txBody>
      </p:sp>
    </p:spTree>
    <p:extLst>
      <p:ext uri="{BB962C8B-B14F-4D97-AF65-F5344CB8AC3E}">
        <p14:creationId xmlns:p14="http://schemas.microsoft.com/office/powerpoint/2010/main" val="2825270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233195-E588-4B2D-862F-F6119C80C528}" type="datetimeFigureOut">
              <a:rPr lang="en-US" smtClean="0"/>
              <a:t>3/13/2018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4B085-9FE1-4B80-A11F-F48D51C1F42F}" type="slidenum">
              <a:rPr lang="en-US" smtClean="0"/>
              <a:t>‹#›</a:t>
            </a:fld>
            <a:endParaRPr lang="en-US" dirty="0"/>
          </a:p>
        </p:txBody>
      </p:sp>
    </p:spTree>
    <p:extLst>
      <p:ext uri="{BB962C8B-B14F-4D97-AF65-F5344CB8AC3E}">
        <p14:creationId xmlns:p14="http://schemas.microsoft.com/office/powerpoint/2010/main" val="1447919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233195-E588-4B2D-862F-F6119C80C528}" type="datetimeFigureOut">
              <a:rPr lang="en-US" smtClean="0"/>
              <a:t>3/13/2018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B4B085-9FE1-4B80-A11F-F48D51C1F42F}" type="slidenum">
              <a:rPr lang="en-US" smtClean="0"/>
              <a:t>‹#›</a:t>
            </a:fld>
            <a:endParaRPr lang="en-US" dirty="0"/>
          </a:p>
        </p:txBody>
      </p:sp>
    </p:spTree>
    <p:extLst>
      <p:ext uri="{BB962C8B-B14F-4D97-AF65-F5344CB8AC3E}">
        <p14:creationId xmlns:p14="http://schemas.microsoft.com/office/powerpoint/2010/main" val="250398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233195-E588-4B2D-862F-F6119C80C528}" type="datetimeFigureOut">
              <a:rPr lang="en-US" smtClean="0"/>
              <a:t>3/13/2018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B4B085-9FE1-4B80-A11F-F48D51C1F42F}" type="slidenum">
              <a:rPr lang="en-US" smtClean="0"/>
              <a:t>‹#›</a:t>
            </a:fld>
            <a:endParaRPr lang="en-US" dirty="0"/>
          </a:p>
        </p:txBody>
      </p:sp>
    </p:spTree>
    <p:extLst>
      <p:ext uri="{BB962C8B-B14F-4D97-AF65-F5344CB8AC3E}">
        <p14:creationId xmlns:p14="http://schemas.microsoft.com/office/powerpoint/2010/main" val="1405357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2514601"/>
            <a:ext cx="762000" cy="166948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800" dirty="0"/>
              <a:t>Don’t Show for WIC Appointment</a:t>
            </a:r>
          </a:p>
        </p:txBody>
      </p:sp>
      <p:sp>
        <p:nvSpPr>
          <p:cNvPr id="5" name="Rectangle 4"/>
          <p:cNvSpPr/>
          <p:nvPr/>
        </p:nvSpPr>
        <p:spPr>
          <a:xfrm>
            <a:off x="926521" y="331611"/>
            <a:ext cx="1359480" cy="317857"/>
          </a:xfrm>
          <a:prstGeom prst="rect">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Lack of safe/ dependable transportation</a:t>
            </a:r>
          </a:p>
        </p:txBody>
      </p:sp>
      <p:sp>
        <p:nvSpPr>
          <p:cNvPr id="6" name="Rectangle 5"/>
          <p:cNvSpPr/>
          <p:nvPr/>
        </p:nvSpPr>
        <p:spPr>
          <a:xfrm>
            <a:off x="2524914" y="457200"/>
            <a:ext cx="1661561" cy="180978"/>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Don’t own/ cant use car</a:t>
            </a:r>
          </a:p>
        </p:txBody>
      </p:sp>
      <p:sp>
        <p:nvSpPr>
          <p:cNvPr id="7" name="Rectangle 6"/>
          <p:cNvSpPr/>
          <p:nvPr/>
        </p:nvSpPr>
        <p:spPr>
          <a:xfrm>
            <a:off x="2524914" y="707674"/>
            <a:ext cx="1661561" cy="208134"/>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Don’t use public transportation</a:t>
            </a:r>
          </a:p>
        </p:txBody>
      </p:sp>
      <p:sp>
        <p:nvSpPr>
          <p:cNvPr id="8" name="Rectangle 7"/>
          <p:cNvSpPr/>
          <p:nvPr/>
        </p:nvSpPr>
        <p:spPr>
          <a:xfrm>
            <a:off x="2506378" y="2209800"/>
            <a:ext cx="1701867" cy="253070"/>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Don’t have control over work hours</a:t>
            </a:r>
          </a:p>
        </p:txBody>
      </p:sp>
      <p:sp>
        <p:nvSpPr>
          <p:cNvPr id="9" name="Rectangle 8"/>
          <p:cNvSpPr/>
          <p:nvPr/>
        </p:nvSpPr>
        <p:spPr>
          <a:xfrm>
            <a:off x="4490987" y="789169"/>
            <a:ext cx="1219200" cy="125231"/>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Cant afford</a:t>
            </a:r>
          </a:p>
        </p:txBody>
      </p:sp>
      <p:sp>
        <p:nvSpPr>
          <p:cNvPr id="10" name="Rectangle 9"/>
          <p:cNvSpPr/>
          <p:nvPr/>
        </p:nvSpPr>
        <p:spPr>
          <a:xfrm>
            <a:off x="4501900" y="1214662"/>
            <a:ext cx="2218223" cy="137747"/>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Stops not within walking distance of home </a:t>
            </a:r>
          </a:p>
        </p:txBody>
      </p:sp>
      <p:cxnSp>
        <p:nvCxnSpPr>
          <p:cNvPr id="11" name="Straight Connector 10"/>
          <p:cNvCxnSpPr>
            <a:stCxn id="5" idx="3"/>
            <a:endCxn id="6" idx="1"/>
          </p:cNvCxnSpPr>
          <p:nvPr/>
        </p:nvCxnSpPr>
        <p:spPr>
          <a:xfrm>
            <a:off x="2286001" y="490540"/>
            <a:ext cx="238913" cy="571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5" idx="3"/>
            <a:endCxn id="7" idx="1"/>
          </p:cNvCxnSpPr>
          <p:nvPr/>
        </p:nvCxnSpPr>
        <p:spPr>
          <a:xfrm>
            <a:off x="2286001" y="490540"/>
            <a:ext cx="238913" cy="3212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a:stCxn id="4" idx="3"/>
            <a:endCxn id="5" idx="1"/>
          </p:cNvCxnSpPr>
          <p:nvPr/>
        </p:nvCxnSpPr>
        <p:spPr>
          <a:xfrm flipV="1">
            <a:off x="838200" y="490540"/>
            <a:ext cx="88321" cy="285880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a:stCxn id="6" idx="3"/>
            <a:endCxn id="9" idx="1"/>
          </p:cNvCxnSpPr>
          <p:nvPr/>
        </p:nvCxnSpPr>
        <p:spPr>
          <a:xfrm>
            <a:off x="4186475" y="547689"/>
            <a:ext cx="304512" cy="30409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a:stCxn id="7" idx="3"/>
            <a:endCxn id="9" idx="1"/>
          </p:cNvCxnSpPr>
          <p:nvPr/>
        </p:nvCxnSpPr>
        <p:spPr>
          <a:xfrm>
            <a:off x="4186475" y="811741"/>
            <a:ext cx="304512" cy="400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7" idx="3"/>
            <a:endCxn id="10" idx="1"/>
          </p:cNvCxnSpPr>
          <p:nvPr/>
        </p:nvCxnSpPr>
        <p:spPr>
          <a:xfrm>
            <a:off x="4186475" y="811741"/>
            <a:ext cx="315425" cy="471795"/>
          </a:xfrm>
          <a:prstGeom prst="line">
            <a:avLst/>
          </a:prstGeom>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938641" y="2362200"/>
            <a:ext cx="1454384" cy="404862"/>
          </a:xfrm>
          <a:prstGeom prst="rect">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Work hours/ schedule conflict with appointment</a:t>
            </a:r>
          </a:p>
        </p:txBody>
      </p:sp>
      <p:cxnSp>
        <p:nvCxnSpPr>
          <p:cNvPr id="18" name="Straight Connector 17"/>
          <p:cNvCxnSpPr>
            <a:stCxn id="4" idx="3"/>
            <a:endCxn id="17" idx="1"/>
          </p:cNvCxnSpPr>
          <p:nvPr/>
        </p:nvCxnSpPr>
        <p:spPr>
          <a:xfrm flipV="1">
            <a:off x="838200" y="2564631"/>
            <a:ext cx="100441" cy="784711"/>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492737" y="2514600"/>
            <a:ext cx="1715507" cy="259783"/>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Appointment not a priority/ other activities priority </a:t>
            </a:r>
          </a:p>
        </p:txBody>
      </p:sp>
      <p:cxnSp>
        <p:nvCxnSpPr>
          <p:cNvPr id="20" name="Straight Connector 19"/>
          <p:cNvCxnSpPr>
            <a:stCxn id="17" idx="3"/>
            <a:endCxn id="8" idx="1"/>
          </p:cNvCxnSpPr>
          <p:nvPr/>
        </p:nvCxnSpPr>
        <p:spPr>
          <a:xfrm flipV="1">
            <a:off x="2393025" y="2336335"/>
            <a:ext cx="113353" cy="22829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7" idx="3"/>
            <a:endCxn id="19" idx="1"/>
          </p:cNvCxnSpPr>
          <p:nvPr/>
        </p:nvCxnSpPr>
        <p:spPr>
          <a:xfrm>
            <a:off x="2393025" y="2564631"/>
            <a:ext cx="99712" cy="79861"/>
          </a:xfrm>
          <a:prstGeom prst="line">
            <a:avLst/>
          </a:prstGeom>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912322" y="3383347"/>
            <a:ext cx="1440296" cy="419395"/>
          </a:xfrm>
          <a:prstGeom prst="rect">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Difficult to go somewhere with young children</a:t>
            </a:r>
          </a:p>
        </p:txBody>
      </p:sp>
      <p:cxnSp>
        <p:nvCxnSpPr>
          <p:cNvPr id="23" name="Straight Connector 22"/>
          <p:cNvCxnSpPr>
            <a:stCxn id="4" idx="3"/>
            <a:endCxn id="22" idx="1"/>
          </p:cNvCxnSpPr>
          <p:nvPr/>
        </p:nvCxnSpPr>
        <p:spPr>
          <a:xfrm>
            <a:off x="838200" y="3349342"/>
            <a:ext cx="74122" cy="243703"/>
          </a:xfrm>
          <a:prstGeom prst="line">
            <a:avLst/>
          </a:prstGeom>
        </p:spPr>
        <p:style>
          <a:lnRef idx="1">
            <a:schemeClr val="accent1"/>
          </a:lnRef>
          <a:fillRef idx="0">
            <a:schemeClr val="accent1"/>
          </a:fillRef>
          <a:effectRef idx="0">
            <a:schemeClr val="accent1"/>
          </a:effectRef>
          <a:fontRef idx="minor">
            <a:schemeClr val="tx1"/>
          </a:fontRef>
        </p:style>
      </p:cxnSp>
      <p:sp>
        <p:nvSpPr>
          <p:cNvPr id="24" name="Rectangle 23"/>
          <p:cNvSpPr/>
          <p:nvPr/>
        </p:nvSpPr>
        <p:spPr>
          <a:xfrm>
            <a:off x="2489741" y="2819400"/>
            <a:ext cx="1726929" cy="180273"/>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Lack of appointment time choice</a:t>
            </a:r>
          </a:p>
        </p:txBody>
      </p:sp>
      <p:sp>
        <p:nvSpPr>
          <p:cNvPr id="25" name="Rectangle 24"/>
          <p:cNvSpPr/>
          <p:nvPr/>
        </p:nvSpPr>
        <p:spPr>
          <a:xfrm>
            <a:off x="902504" y="5033931"/>
            <a:ext cx="1378417" cy="292869"/>
          </a:xfrm>
          <a:prstGeom prst="rect">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Forget appointment time</a:t>
            </a:r>
          </a:p>
        </p:txBody>
      </p:sp>
      <p:sp>
        <p:nvSpPr>
          <p:cNvPr id="26" name="Rectangle 25"/>
          <p:cNvSpPr/>
          <p:nvPr/>
        </p:nvSpPr>
        <p:spPr>
          <a:xfrm>
            <a:off x="2514744" y="5327122"/>
            <a:ext cx="1701656" cy="269021"/>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Don’t check mail so don’t see reminder</a:t>
            </a:r>
          </a:p>
        </p:txBody>
      </p:sp>
      <p:cxnSp>
        <p:nvCxnSpPr>
          <p:cNvPr id="27" name="Straight Connector 26"/>
          <p:cNvCxnSpPr>
            <a:stCxn id="25" idx="3"/>
            <a:endCxn id="26" idx="1"/>
          </p:cNvCxnSpPr>
          <p:nvPr/>
        </p:nvCxnSpPr>
        <p:spPr>
          <a:xfrm>
            <a:off x="2280921" y="5180366"/>
            <a:ext cx="233823" cy="281267"/>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4" idx="3"/>
            <a:endCxn id="25" idx="1"/>
          </p:cNvCxnSpPr>
          <p:nvPr/>
        </p:nvCxnSpPr>
        <p:spPr>
          <a:xfrm>
            <a:off x="838200" y="3349342"/>
            <a:ext cx="64304" cy="1831024"/>
          </a:xfrm>
          <a:prstGeom prst="line">
            <a:avLst/>
          </a:prstGeom>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2500049" y="990600"/>
            <a:ext cx="1661561" cy="297367"/>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Unsafe conditions (weather) prevent travel</a:t>
            </a:r>
          </a:p>
        </p:txBody>
      </p:sp>
      <p:cxnSp>
        <p:nvCxnSpPr>
          <p:cNvPr id="30" name="Straight Connector 29"/>
          <p:cNvCxnSpPr>
            <a:stCxn id="29" idx="3"/>
            <a:endCxn id="10" idx="1"/>
          </p:cNvCxnSpPr>
          <p:nvPr/>
        </p:nvCxnSpPr>
        <p:spPr>
          <a:xfrm>
            <a:off x="4161610" y="1139284"/>
            <a:ext cx="340290" cy="144252"/>
          </a:xfrm>
          <a:prstGeom prst="line">
            <a:avLst/>
          </a:prstGeom>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4482524" y="1403590"/>
            <a:ext cx="2218222" cy="145427"/>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Roads, sidewalks, &amp; parking lot icy</a:t>
            </a:r>
          </a:p>
        </p:txBody>
      </p:sp>
      <p:cxnSp>
        <p:nvCxnSpPr>
          <p:cNvPr id="32" name="Straight Connector 31"/>
          <p:cNvCxnSpPr>
            <a:stCxn id="29" idx="3"/>
            <a:endCxn id="31" idx="1"/>
          </p:cNvCxnSpPr>
          <p:nvPr/>
        </p:nvCxnSpPr>
        <p:spPr>
          <a:xfrm>
            <a:off x="4161610" y="1139284"/>
            <a:ext cx="320914" cy="337020"/>
          </a:xfrm>
          <a:prstGeom prst="line">
            <a:avLst/>
          </a:prstGeom>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4465448" y="1600200"/>
            <a:ext cx="1219200" cy="152400"/>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Think Unsafe to drive</a:t>
            </a:r>
          </a:p>
        </p:txBody>
      </p:sp>
      <p:cxnSp>
        <p:nvCxnSpPr>
          <p:cNvPr id="34" name="Straight Connector 33"/>
          <p:cNvCxnSpPr>
            <a:stCxn id="29" idx="3"/>
            <a:endCxn id="33" idx="1"/>
          </p:cNvCxnSpPr>
          <p:nvPr/>
        </p:nvCxnSpPr>
        <p:spPr>
          <a:xfrm>
            <a:off x="4161610" y="1139284"/>
            <a:ext cx="303838" cy="537116"/>
          </a:xfrm>
          <a:prstGeom prst="line">
            <a:avLst/>
          </a:prstGeom>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4473985" y="1788635"/>
            <a:ext cx="2429909" cy="168215"/>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Too hot to go out and walk when pregnant</a:t>
            </a:r>
          </a:p>
        </p:txBody>
      </p:sp>
      <p:cxnSp>
        <p:nvCxnSpPr>
          <p:cNvPr id="36" name="Straight Connector 35"/>
          <p:cNvCxnSpPr>
            <a:stCxn id="29" idx="3"/>
            <a:endCxn id="35" idx="1"/>
          </p:cNvCxnSpPr>
          <p:nvPr/>
        </p:nvCxnSpPr>
        <p:spPr>
          <a:xfrm>
            <a:off x="4161610" y="1139284"/>
            <a:ext cx="312375" cy="733459"/>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7" idx="3"/>
            <a:endCxn id="24" idx="1"/>
          </p:cNvCxnSpPr>
          <p:nvPr/>
        </p:nvCxnSpPr>
        <p:spPr>
          <a:xfrm>
            <a:off x="2393025" y="2564631"/>
            <a:ext cx="96716" cy="344906"/>
          </a:xfrm>
          <a:prstGeom prst="line">
            <a:avLst/>
          </a:prstGeom>
        </p:spPr>
        <p:style>
          <a:lnRef idx="1">
            <a:schemeClr val="accent1"/>
          </a:lnRef>
          <a:fillRef idx="0">
            <a:schemeClr val="accent1"/>
          </a:fillRef>
          <a:effectRef idx="0">
            <a:schemeClr val="accent1"/>
          </a:effectRef>
          <a:fontRef idx="minor">
            <a:schemeClr val="tx1"/>
          </a:fontRef>
        </p:style>
      </p:cxnSp>
      <p:sp>
        <p:nvSpPr>
          <p:cNvPr id="38" name="Rectangle 37"/>
          <p:cNvSpPr/>
          <p:nvPr/>
        </p:nvSpPr>
        <p:spPr>
          <a:xfrm>
            <a:off x="4490986" y="2886263"/>
            <a:ext cx="2404369" cy="161737"/>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TWIST schedules appointment 3 mo. out</a:t>
            </a:r>
          </a:p>
        </p:txBody>
      </p:sp>
      <p:cxnSp>
        <p:nvCxnSpPr>
          <p:cNvPr id="39" name="Straight Connector 38"/>
          <p:cNvCxnSpPr>
            <a:stCxn id="24" idx="3"/>
            <a:endCxn id="38" idx="1"/>
          </p:cNvCxnSpPr>
          <p:nvPr/>
        </p:nvCxnSpPr>
        <p:spPr>
          <a:xfrm>
            <a:off x="4216670" y="2909537"/>
            <a:ext cx="274316" cy="57595"/>
          </a:xfrm>
          <a:prstGeom prst="line">
            <a:avLst/>
          </a:prstGeom>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4491681" y="3112951"/>
            <a:ext cx="2673525" cy="163649"/>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Limited options: Schedule classes once per month</a:t>
            </a:r>
          </a:p>
        </p:txBody>
      </p:sp>
      <p:cxnSp>
        <p:nvCxnSpPr>
          <p:cNvPr id="41" name="Straight Connector 40"/>
          <p:cNvCxnSpPr>
            <a:stCxn id="24" idx="3"/>
            <a:endCxn id="40" idx="1"/>
          </p:cNvCxnSpPr>
          <p:nvPr/>
        </p:nvCxnSpPr>
        <p:spPr>
          <a:xfrm>
            <a:off x="4216670" y="2909537"/>
            <a:ext cx="275011" cy="285239"/>
          </a:xfrm>
          <a:prstGeom prst="line">
            <a:avLst/>
          </a:prstGeom>
        </p:spPr>
        <p:style>
          <a:lnRef idx="1">
            <a:schemeClr val="accent1"/>
          </a:lnRef>
          <a:fillRef idx="0">
            <a:schemeClr val="accent1"/>
          </a:fillRef>
          <a:effectRef idx="0">
            <a:schemeClr val="accent1"/>
          </a:effectRef>
          <a:fontRef idx="minor">
            <a:schemeClr val="tx1"/>
          </a:fontRef>
        </p:style>
      </p:cxnSp>
      <p:sp>
        <p:nvSpPr>
          <p:cNvPr id="42" name="Rectangle 41"/>
          <p:cNvSpPr/>
          <p:nvPr/>
        </p:nvSpPr>
        <p:spPr>
          <a:xfrm>
            <a:off x="937989" y="5867335"/>
            <a:ext cx="1342931" cy="436998"/>
          </a:xfrm>
          <a:prstGeom prst="rect">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Staff not always present to answer phone</a:t>
            </a:r>
          </a:p>
        </p:txBody>
      </p:sp>
      <p:sp>
        <p:nvSpPr>
          <p:cNvPr id="43" name="Rectangle 42"/>
          <p:cNvSpPr/>
          <p:nvPr/>
        </p:nvSpPr>
        <p:spPr>
          <a:xfrm>
            <a:off x="4500461" y="2667000"/>
            <a:ext cx="2664745" cy="160994"/>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Don’t see value of benefits / varying life situation</a:t>
            </a:r>
          </a:p>
        </p:txBody>
      </p:sp>
      <p:cxnSp>
        <p:nvCxnSpPr>
          <p:cNvPr id="44" name="Straight Connector 43"/>
          <p:cNvCxnSpPr>
            <a:stCxn id="19" idx="3"/>
            <a:endCxn id="43" idx="1"/>
          </p:cNvCxnSpPr>
          <p:nvPr/>
        </p:nvCxnSpPr>
        <p:spPr>
          <a:xfrm>
            <a:off x="4208244" y="2644492"/>
            <a:ext cx="292217" cy="103005"/>
          </a:xfrm>
          <a:prstGeom prst="line">
            <a:avLst/>
          </a:prstGeom>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6850779" y="420042"/>
            <a:ext cx="2143232" cy="274083"/>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Limited public transportation in D.C, especially outside of Bend </a:t>
            </a:r>
          </a:p>
        </p:txBody>
      </p:sp>
      <p:cxnSp>
        <p:nvCxnSpPr>
          <p:cNvPr id="46" name="Straight Connector 45"/>
          <p:cNvCxnSpPr>
            <a:stCxn id="5" idx="3"/>
            <a:endCxn id="29" idx="1"/>
          </p:cNvCxnSpPr>
          <p:nvPr/>
        </p:nvCxnSpPr>
        <p:spPr>
          <a:xfrm>
            <a:off x="2286001" y="490540"/>
            <a:ext cx="214048" cy="648744"/>
          </a:xfrm>
          <a:prstGeom prst="line">
            <a:avLst/>
          </a:prstGeom>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4500462" y="3315127"/>
            <a:ext cx="2394894" cy="190073"/>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Run out of “prime time” apt. slots</a:t>
            </a:r>
          </a:p>
        </p:txBody>
      </p:sp>
      <p:cxnSp>
        <p:nvCxnSpPr>
          <p:cNvPr id="48" name="Straight Connector 47"/>
          <p:cNvCxnSpPr>
            <a:stCxn id="24" idx="3"/>
            <a:endCxn id="47" idx="1"/>
          </p:cNvCxnSpPr>
          <p:nvPr/>
        </p:nvCxnSpPr>
        <p:spPr>
          <a:xfrm>
            <a:off x="4216670" y="2909537"/>
            <a:ext cx="283792" cy="500627"/>
          </a:xfrm>
          <a:prstGeom prst="line">
            <a:avLst/>
          </a:prstGeom>
        </p:spPr>
        <p:style>
          <a:lnRef idx="1">
            <a:schemeClr val="accent1"/>
          </a:lnRef>
          <a:fillRef idx="0">
            <a:schemeClr val="accent1"/>
          </a:fillRef>
          <a:effectRef idx="0">
            <a:schemeClr val="accent1"/>
          </a:effectRef>
          <a:fontRef idx="minor">
            <a:schemeClr val="tx1"/>
          </a:fontRef>
        </p:style>
      </p:cxnSp>
      <p:sp>
        <p:nvSpPr>
          <p:cNvPr id="49" name="Rectangle 48"/>
          <p:cNvSpPr/>
          <p:nvPr/>
        </p:nvSpPr>
        <p:spPr>
          <a:xfrm>
            <a:off x="7533640" y="4841404"/>
            <a:ext cx="1485638" cy="535834"/>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Late afternoon appointments run out quickly. </a:t>
            </a:r>
            <a:r>
              <a:rPr lang="en-US" sz="600" dirty="0">
                <a:solidFill>
                  <a:schemeClr val="tx1"/>
                </a:solidFill>
              </a:rPr>
              <a:t>*Clients don’t show when have late apt (tried extending hours). </a:t>
            </a:r>
          </a:p>
          <a:p>
            <a:pPr algn="ctr"/>
            <a:endParaRPr lang="en-US" sz="600" dirty="0">
              <a:solidFill>
                <a:schemeClr val="tx1"/>
              </a:solidFill>
            </a:endParaRPr>
          </a:p>
        </p:txBody>
      </p:sp>
      <p:sp>
        <p:nvSpPr>
          <p:cNvPr id="50" name="Rectangle 49"/>
          <p:cNvSpPr/>
          <p:nvPr/>
        </p:nvSpPr>
        <p:spPr>
          <a:xfrm>
            <a:off x="2514744" y="5049015"/>
            <a:ext cx="1701926" cy="208785"/>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Mail comes back</a:t>
            </a:r>
          </a:p>
        </p:txBody>
      </p:sp>
      <p:cxnSp>
        <p:nvCxnSpPr>
          <p:cNvPr id="51" name="Straight Connector 50"/>
          <p:cNvCxnSpPr>
            <a:stCxn id="25" idx="3"/>
            <a:endCxn id="50" idx="1"/>
          </p:cNvCxnSpPr>
          <p:nvPr/>
        </p:nvCxnSpPr>
        <p:spPr>
          <a:xfrm flipV="1">
            <a:off x="2280921" y="5153408"/>
            <a:ext cx="233823" cy="26958"/>
          </a:xfrm>
          <a:prstGeom prst="line">
            <a:avLst/>
          </a:prstGeom>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4573571" y="5782400"/>
            <a:ext cx="2223474" cy="161200"/>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Mailbox is difficult to get to/ P.O box</a:t>
            </a:r>
          </a:p>
        </p:txBody>
      </p:sp>
      <p:sp>
        <p:nvSpPr>
          <p:cNvPr id="53" name="Rectangle 52"/>
          <p:cNvSpPr/>
          <p:nvPr/>
        </p:nvSpPr>
        <p:spPr>
          <a:xfrm>
            <a:off x="4556371" y="5309831"/>
            <a:ext cx="2240674" cy="181220"/>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Mail is becoming outdated</a:t>
            </a:r>
          </a:p>
        </p:txBody>
      </p:sp>
      <p:sp>
        <p:nvSpPr>
          <p:cNvPr id="54" name="Rectangle 53"/>
          <p:cNvSpPr/>
          <p:nvPr/>
        </p:nvSpPr>
        <p:spPr>
          <a:xfrm>
            <a:off x="7201069" y="5911416"/>
            <a:ext cx="1853021" cy="184584"/>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Some clients prefer text/ email</a:t>
            </a:r>
          </a:p>
        </p:txBody>
      </p:sp>
      <p:sp>
        <p:nvSpPr>
          <p:cNvPr id="55" name="Rectangle 54"/>
          <p:cNvSpPr/>
          <p:nvPr/>
        </p:nvSpPr>
        <p:spPr>
          <a:xfrm>
            <a:off x="2514744" y="1981200"/>
            <a:ext cx="1693501" cy="184734"/>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Receive notice of apt. too late</a:t>
            </a:r>
          </a:p>
        </p:txBody>
      </p:sp>
      <p:cxnSp>
        <p:nvCxnSpPr>
          <p:cNvPr id="56" name="Straight Connector 55"/>
          <p:cNvCxnSpPr>
            <a:stCxn id="17" idx="3"/>
            <a:endCxn id="55" idx="1"/>
          </p:cNvCxnSpPr>
          <p:nvPr/>
        </p:nvCxnSpPr>
        <p:spPr>
          <a:xfrm flipV="1">
            <a:off x="2393025" y="2073567"/>
            <a:ext cx="121719" cy="491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a:stCxn id="58" idx="1"/>
            <a:endCxn id="55" idx="3"/>
          </p:cNvCxnSpPr>
          <p:nvPr/>
        </p:nvCxnSpPr>
        <p:spPr>
          <a:xfrm flipH="1" flipV="1">
            <a:off x="4208245" y="2073567"/>
            <a:ext cx="300755" cy="240713"/>
          </a:xfrm>
          <a:prstGeom prst="line">
            <a:avLst/>
          </a:prstGeom>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4509000" y="2232111"/>
            <a:ext cx="2394894" cy="164337"/>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Text only 2 days in advance (if don’t see mail)</a:t>
            </a:r>
          </a:p>
        </p:txBody>
      </p:sp>
      <p:cxnSp>
        <p:nvCxnSpPr>
          <p:cNvPr id="59" name="Straight Connector 58"/>
          <p:cNvCxnSpPr>
            <a:stCxn id="50" idx="3"/>
            <a:endCxn id="53" idx="1"/>
          </p:cNvCxnSpPr>
          <p:nvPr/>
        </p:nvCxnSpPr>
        <p:spPr>
          <a:xfrm>
            <a:off x="4216670" y="5153408"/>
            <a:ext cx="339701" cy="247033"/>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26" idx="3"/>
            <a:endCxn id="52" idx="1"/>
          </p:cNvCxnSpPr>
          <p:nvPr/>
        </p:nvCxnSpPr>
        <p:spPr>
          <a:xfrm>
            <a:off x="4216400" y="5461633"/>
            <a:ext cx="357171" cy="401367"/>
          </a:xfrm>
          <a:prstGeom prst="line">
            <a:avLst/>
          </a:prstGeom>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2489742" y="3569754"/>
            <a:ext cx="1726928" cy="255211"/>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Limited activities / space to distract kids</a:t>
            </a:r>
          </a:p>
        </p:txBody>
      </p:sp>
      <p:sp>
        <p:nvSpPr>
          <p:cNvPr id="62" name="Rectangle 61"/>
          <p:cNvSpPr/>
          <p:nvPr/>
        </p:nvSpPr>
        <p:spPr>
          <a:xfrm>
            <a:off x="2486271" y="3886200"/>
            <a:ext cx="1730398" cy="298941"/>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More than one kids/ who don’t have appointment</a:t>
            </a:r>
          </a:p>
        </p:txBody>
      </p:sp>
      <p:cxnSp>
        <p:nvCxnSpPr>
          <p:cNvPr id="63" name="Straight Connector 62"/>
          <p:cNvCxnSpPr>
            <a:stCxn id="22" idx="3"/>
            <a:endCxn id="61" idx="1"/>
          </p:cNvCxnSpPr>
          <p:nvPr/>
        </p:nvCxnSpPr>
        <p:spPr>
          <a:xfrm>
            <a:off x="2352618" y="3593045"/>
            <a:ext cx="137124" cy="104315"/>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22" idx="3"/>
            <a:endCxn id="62" idx="1"/>
          </p:cNvCxnSpPr>
          <p:nvPr/>
        </p:nvCxnSpPr>
        <p:spPr>
          <a:xfrm>
            <a:off x="2352618" y="3593045"/>
            <a:ext cx="133653" cy="442626"/>
          </a:xfrm>
          <a:prstGeom prst="line">
            <a:avLst/>
          </a:prstGeom>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4503019" y="533400"/>
            <a:ext cx="1219200" cy="162725"/>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No license</a:t>
            </a:r>
          </a:p>
        </p:txBody>
      </p:sp>
      <p:sp>
        <p:nvSpPr>
          <p:cNvPr id="66" name="Rectangle 65"/>
          <p:cNvSpPr/>
          <p:nvPr/>
        </p:nvSpPr>
        <p:spPr>
          <a:xfrm>
            <a:off x="2477550" y="3341155"/>
            <a:ext cx="1739119" cy="172180"/>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Car not big enough kids</a:t>
            </a:r>
          </a:p>
        </p:txBody>
      </p:sp>
      <p:sp>
        <p:nvSpPr>
          <p:cNvPr id="67" name="Rectangle 66"/>
          <p:cNvSpPr/>
          <p:nvPr/>
        </p:nvSpPr>
        <p:spPr>
          <a:xfrm>
            <a:off x="2486271" y="4221139"/>
            <a:ext cx="1730399" cy="208960"/>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Unsafe to use public transit</a:t>
            </a:r>
          </a:p>
        </p:txBody>
      </p:sp>
      <p:sp>
        <p:nvSpPr>
          <p:cNvPr id="68" name="Rectangle 67"/>
          <p:cNvSpPr/>
          <p:nvPr/>
        </p:nvSpPr>
        <p:spPr>
          <a:xfrm>
            <a:off x="4483983" y="990600"/>
            <a:ext cx="1219200" cy="159314"/>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Transit takes too long</a:t>
            </a:r>
          </a:p>
        </p:txBody>
      </p:sp>
      <p:sp>
        <p:nvSpPr>
          <p:cNvPr id="69" name="Rectangle 68"/>
          <p:cNvSpPr/>
          <p:nvPr/>
        </p:nvSpPr>
        <p:spPr>
          <a:xfrm>
            <a:off x="6850779" y="110546"/>
            <a:ext cx="2143232" cy="254188"/>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High % income for housing/ live farther away</a:t>
            </a:r>
          </a:p>
        </p:txBody>
      </p:sp>
      <p:sp>
        <p:nvSpPr>
          <p:cNvPr id="70" name="Rectangle 69"/>
          <p:cNvSpPr/>
          <p:nvPr/>
        </p:nvSpPr>
        <p:spPr>
          <a:xfrm>
            <a:off x="6860996" y="1057337"/>
            <a:ext cx="2133015" cy="161863"/>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C.O climate</a:t>
            </a:r>
          </a:p>
        </p:txBody>
      </p:sp>
      <p:sp>
        <p:nvSpPr>
          <p:cNvPr id="71" name="Rectangle 70"/>
          <p:cNvSpPr/>
          <p:nvPr/>
        </p:nvSpPr>
        <p:spPr>
          <a:xfrm>
            <a:off x="6860995" y="735255"/>
            <a:ext cx="2133016" cy="255345"/>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Non adequate snow removal, especially for stroller on sidewalks</a:t>
            </a:r>
          </a:p>
        </p:txBody>
      </p:sp>
      <p:sp>
        <p:nvSpPr>
          <p:cNvPr id="72" name="Rectangle 71"/>
          <p:cNvSpPr/>
          <p:nvPr/>
        </p:nvSpPr>
        <p:spPr>
          <a:xfrm>
            <a:off x="6860995" y="1523571"/>
            <a:ext cx="2133016" cy="152829"/>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Toddlers/ others risk of fall high</a:t>
            </a:r>
          </a:p>
        </p:txBody>
      </p:sp>
      <p:sp>
        <p:nvSpPr>
          <p:cNvPr id="73" name="Rectangle 72"/>
          <p:cNvSpPr/>
          <p:nvPr/>
        </p:nvSpPr>
        <p:spPr>
          <a:xfrm>
            <a:off x="926521" y="2060200"/>
            <a:ext cx="1466504" cy="235056"/>
          </a:xfrm>
          <a:prstGeom prst="rect">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Cannot park at building</a:t>
            </a:r>
          </a:p>
        </p:txBody>
      </p:sp>
      <p:sp>
        <p:nvSpPr>
          <p:cNvPr id="74" name="Rectangle 73"/>
          <p:cNvSpPr/>
          <p:nvPr/>
        </p:nvSpPr>
        <p:spPr>
          <a:xfrm>
            <a:off x="2514745" y="1676400"/>
            <a:ext cx="1676460" cy="250848"/>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Parking fluctuates based on meetings/ etc.. in buildings</a:t>
            </a:r>
          </a:p>
        </p:txBody>
      </p:sp>
      <p:sp>
        <p:nvSpPr>
          <p:cNvPr id="75" name="Rectangle 74"/>
          <p:cNvSpPr/>
          <p:nvPr/>
        </p:nvSpPr>
        <p:spPr>
          <a:xfrm>
            <a:off x="4491062" y="2019596"/>
            <a:ext cx="2412832" cy="166303"/>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County growth &amp; multiple entities sharing save</a:t>
            </a:r>
          </a:p>
        </p:txBody>
      </p:sp>
      <p:sp>
        <p:nvSpPr>
          <p:cNvPr id="76" name="Rectangle 75"/>
          <p:cNvSpPr/>
          <p:nvPr/>
        </p:nvSpPr>
        <p:spPr>
          <a:xfrm>
            <a:off x="6992350" y="1752600"/>
            <a:ext cx="2026927" cy="180273"/>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Don’t have ability to expand agency</a:t>
            </a:r>
          </a:p>
        </p:txBody>
      </p:sp>
      <p:sp>
        <p:nvSpPr>
          <p:cNvPr id="77" name="Rectangle 76"/>
          <p:cNvSpPr/>
          <p:nvPr/>
        </p:nvSpPr>
        <p:spPr>
          <a:xfrm>
            <a:off x="6865099" y="1287785"/>
            <a:ext cx="2128911" cy="160015"/>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No “pregnant” parking spaces</a:t>
            </a:r>
          </a:p>
        </p:txBody>
      </p:sp>
      <p:sp>
        <p:nvSpPr>
          <p:cNvPr id="78" name="Rectangle 77"/>
          <p:cNvSpPr/>
          <p:nvPr/>
        </p:nvSpPr>
        <p:spPr>
          <a:xfrm>
            <a:off x="6986795" y="1989075"/>
            <a:ext cx="2032481" cy="284549"/>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That’s TWIST system set-up at State level</a:t>
            </a:r>
          </a:p>
        </p:txBody>
      </p:sp>
      <p:sp>
        <p:nvSpPr>
          <p:cNvPr id="79" name="Rectangle 78"/>
          <p:cNvSpPr/>
          <p:nvPr/>
        </p:nvSpPr>
        <p:spPr>
          <a:xfrm>
            <a:off x="2525100" y="5672307"/>
            <a:ext cx="1681214" cy="209433"/>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Client forgets to follow-up</a:t>
            </a:r>
          </a:p>
        </p:txBody>
      </p:sp>
      <p:sp>
        <p:nvSpPr>
          <p:cNvPr id="80" name="Rectangle 79"/>
          <p:cNvSpPr/>
          <p:nvPr/>
        </p:nvSpPr>
        <p:spPr>
          <a:xfrm>
            <a:off x="4495799" y="2438400"/>
            <a:ext cx="2669407" cy="166854"/>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Type of job/ don’t want to risk asking for day off</a:t>
            </a:r>
          </a:p>
        </p:txBody>
      </p:sp>
      <p:sp>
        <p:nvSpPr>
          <p:cNvPr id="81" name="Rectangle 80"/>
          <p:cNvSpPr/>
          <p:nvPr/>
        </p:nvSpPr>
        <p:spPr>
          <a:xfrm>
            <a:off x="7265673" y="2337741"/>
            <a:ext cx="1706481" cy="139650"/>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Afraid of loosing job</a:t>
            </a:r>
          </a:p>
        </p:txBody>
      </p:sp>
      <p:sp>
        <p:nvSpPr>
          <p:cNvPr id="82" name="Rectangle 81"/>
          <p:cNvSpPr/>
          <p:nvPr/>
        </p:nvSpPr>
        <p:spPr>
          <a:xfrm>
            <a:off x="7318856" y="2869534"/>
            <a:ext cx="1700422" cy="411065"/>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Sometimes already receiving SNAP, which is easier that coming to apt. </a:t>
            </a:r>
          </a:p>
        </p:txBody>
      </p:sp>
      <p:sp>
        <p:nvSpPr>
          <p:cNvPr id="83" name="Rectangle 82"/>
          <p:cNvSpPr/>
          <p:nvPr/>
        </p:nvSpPr>
        <p:spPr>
          <a:xfrm>
            <a:off x="7331164" y="3367294"/>
            <a:ext cx="1688112" cy="235690"/>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Don’t think need to some because “not sick”</a:t>
            </a:r>
          </a:p>
        </p:txBody>
      </p:sp>
      <p:sp>
        <p:nvSpPr>
          <p:cNvPr id="84" name="Rectangle 83"/>
          <p:cNvSpPr/>
          <p:nvPr/>
        </p:nvSpPr>
        <p:spPr>
          <a:xfrm>
            <a:off x="7310808" y="2531201"/>
            <a:ext cx="1753604" cy="277712"/>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We don't always sell </a:t>
            </a:r>
          </a:p>
          <a:p>
            <a:pPr algn="ctr"/>
            <a:r>
              <a:rPr lang="en-US" sz="900" dirty="0">
                <a:solidFill>
                  <a:schemeClr val="tx1"/>
                </a:solidFill>
              </a:rPr>
              <a:t>WIC well enough</a:t>
            </a:r>
          </a:p>
        </p:txBody>
      </p:sp>
      <p:sp>
        <p:nvSpPr>
          <p:cNvPr id="85" name="Rectangle 84"/>
          <p:cNvSpPr/>
          <p:nvPr/>
        </p:nvSpPr>
        <p:spPr>
          <a:xfrm>
            <a:off x="7325846" y="4036759"/>
            <a:ext cx="1693432" cy="266729"/>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We choose to use auto scheduling</a:t>
            </a:r>
          </a:p>
        </p:txBody>
      </p:sp>
      <p:sp>
        <p:nvSpPr>
          <p:cNvPr id="86" name="Rectangle 85"/>
          <p:cNvSpPr/>
          <p:nvPr/>
        </p:nvSpPr>
        <p:spPr>
          <a:xfrm>
            <a:off x="7315200" y="5486400"/>
            <a:ext cx="1721029" cy="365975"/>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Save staff time Front office (spends 70% time rescheduling- might even without auto)</a:t>
            </a:r>
          </a:p>
        </p:txBody>
      </p:sp>
      <p:sp>
        <p:nvSpPr>
          <p:cNvPr id="87" name="Rectangle 86"/>
          <p:cNvSpPr/>
          <p:nvPr/>
        </p:nvSpPr>
        <p:spPr>
          <a:xfrm>
            <a:off x="7310808" y="3657600"/>
            <a:ext cx="1708470" cy="293107"/>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Limited staff/ FTE needs to be used for apt. </a:t>
            </a:r>
          </a:p>
        </p:txBody>
      </p:sp>
      <p:sp>
        <p:nvSpPr>
          <p:cNvPr id="88" name="Rectangle 87"/>
          <p:cNvSpPr/>
          <p:nvPr/>
        </p:nvSpPr>
        <p:spPr>
          <a:xfrm>
            <a:off x="7318856" y="4363822"/>
            <a:ext cx="1700422" cy="436777"/>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Limited in schedule flexibility. Have never tried flexing over lunch. </a:t>
            </a:r>
          </a:p>
        </p:txBody>
      </p:sp>
      <p:sp>
        <p:nvSpPr>
          <p:cNvPr id="89" name="Rectangle 88"/>
          <p:cNvSpPr/>
          <p:nvPr/>
        </p:nvSpPr>
        <p:spPr>
          <a:xfrm>
            <a:off x="4527095" y="4051807"/>
            <a:ext cx="2368261" cy="199300"/>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Watching kids for income</a:t>
            </a:r>
          </a:p>
        </p:txBody>
      </p:sp>
      <p:sp>
        <p:nvSpPr>
          <p:cNvPr id="90" name="Rectangle 89"/>
          <p:cNvSpPr/>
          <p:nvPr/>
        </p:nvSpPr>
        <p:spPr>
          <a:xfrm>
            <a:off x="4550045" y="4620296"/>
            <a:ext cx="2600463" cy="206817"/>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Decide to have more kids</a:t>
            </a:r>
          </a:p>
        </p:txBody>
      </p:sp>
      <p:sp>
        <p:nvSpPr>
          <p:cNvPr id="91" name="Rectangle 90"/>
          <p:cNvSpPr/>
          <p:nvPr/>
        </p:nvSpPr>
        <p:spPr>
          <a:xfrm>
            <a:off x="4550046" y="4309448"/>
            <a:ext cx="2600463" cy="272762"/>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Unexpected circumstances= have more kids at home </a:t>
            </a:r>
          </a:p>
        </p:txBody>
      </p:sp>
      <p:sp>
        <p:nvSpPr>
          <p:cNvPr id="92" name="Rectangle 91"/>
          <p:cNvSpPr/>
          <p:nvPr/>
        </p:nvSpPr>
        <p:spPr>
          <a:xfrm>
            <a:off x="4525419" y="3830829"/>
            <a:ext cx="2369936" cy="167822"/>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Kids keep toys/ cannot afford</a:t>
            </a:r>
          </a:p>
        </p:txBody>
      </p:sp>
      <p:sp>
        <p:nvSpPr>
          <p:cNvPr id="93" name="Rectangle 92"/>
          <p:cNvSpPr/>
          <p:nvPr/>
        </p:nvSpPr>
        <p:spPr>
          <a:xfrm>
            <a:off x="4513904" y="3581400"/>
            <a:ext cx="2651303" cy="195568"/>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Facility/ building layout (different QI project)</a:t>
            </a:r>
          </a:p>
        </p:txBody>
      </p:sp>
      <p:sp>
        <p:nvSpPr>
          <p:cNvPr id="94" name="Rectangle 93"/>
          <p:cNvSpPr/>
          <p:nvPr/>
        </p:nvSpPr>
        <p:spPr>
          <a:xfrm>
            <a:off x="2486271" y="4472957"/>
            <a:ext cx="1730399" cy="199005"/>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Sick child at home</a:t>
            </a:r>
          </a:p>
        </p:txBody>
      </p:sp>
      <p:sp>
        <p:nvSpPr>
          <p:cNvPr id="95" name="Rectangle 94"/>
          <p:cNvSpPr/>
          <p:nvPr/>
        </p:nvSpPr>
        <p:spPr>
          <a:xfrm>
            <a:off x="4556371" y="4876800"/>
            <a:ext cx="2377829" cy="161399"/>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No other care options</a:t>
            </a:r>
          </a:p>
        </p:txBody>
      </p:sp>
      <p:sp>
        <p:nvSpPr>
          <p:cNvPr id="96" name="Rectangle 95"/>
          <p:cNvSpPr/>
          <p:nvPr/>
        </p:nvSpPr>
        <p:spPr>
          <a:xfrm>
            <a:off x="2524913" y="86528"/>
            <a:ext cx="1677517" cy="304800"/>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Only one location, can be difficult to get to</a:t>
            </a:r>
          </a:p>
        </p:txBody>
      </p:sp>
      <p:sp>
        <p:nvSpPr>
          <p:cNvPr id="97" name="Rectangle 96"/>
          <p:cNvSpPr/>
          <p:nvPr/>
        </p:nvSpPr>
        <p:spPr>
          <a:xfrm>
            <a:off x="4526293" y="110546"/>
            <a:ext cx="2102305" cy="143275"/>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Limited FTE to be at other locations</a:t>
            </a:r>
          </a:p>
        </p:txBody>
      </p:sp>
      <p:sp>
        <p:nvSpPr>
          <p:cNvPr id="98" name="Rectangle 97"/>
          <p:cNvSpPr/>
          <p:nvPr/>
        </p:nvSpPr>
        <p:spPr>
          <a:xfrm>
            <a:off x="4527095" y="322393"/>
            <a:ext cx="2102305" cy="139521"/>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Limited invitations to use space</a:t>
            </a:r>
          </a:p>
        </p:txBody>
      </p:sp>
      <p:sp>
        <p:nvSpPr>
          <p:cNvPr id="99" name="Rectangle 98"/>
          <p:cNvSpPr/>
          <p:nvPr/>
        </p:nvSpPr>
        <p:spPr>
          <a:xfrm>
            <a:off x="2477550" y="3048000"/>
            <a:ext cx="1739119" cy="238740"/>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Many kids in program have behavioral health challenges</a:t>
            </a:r>
          </a:p>
        </p:txBody>
      </p:sp>
      <p:sp>
        <p:nvSpPr>
          <p:cNvPr id="100" name="Rectangle 99"/>
          <p:cNvSpPr/>
          <p:nvPr/>
        </p:nvSpPr>
        <p:spPr>
          <a:xfrm>
            <a:off x="2506378" y="4717200"/>
            <a:ext cx="1710292" cy="259083"/>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Difficult to fill out paperwork with kids </a:t>
            </a:r>
          </a:p>
        </p:txBody>
      </p:sp>
      <p:sp>
        <p:nvSpPr>
          <p:cNvPr id="101" name="Rectangle 100"/>
          <p:cNvSpPr/>
          <p:nvPr/>
        </p:nvSpPr>
        <p:spPr>
          <a:xfrm>
            <a:off x="4550047" y="5075466"/>
            <a:ext cx="2910332" cy="182334"/>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Tried to send out in past, and didn't work (times changing)</a:t>
            </a:r>
          </a:p>
        </p:txBody>
      </p:sp>
      <p:sp>
        <p:nvSpPr>
          <p:cNvPr id="102" name="Rectangle 101"/>
          <p:cNvSpPr/>
          <p:nvPr/>
        </p:nvSpPr>
        <p:spPr>
          <a:xfrm>
            <a:off x="4560005" y="5533617"/>
            <a:ext cx="2605201" cy="193707"/>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Info not up to date/ don’t have fixed address</a:t>
            </a:r>
          </a:p>
        </p:txBody>
      </p:sp>
      <p:sp>
        <p:nvSpPr>
          <p:cNvPr id="103" name="Rectangle 102"/>
          <p:cNvSpPr/>
          <p:nvPr/>
        </p:nvSpPr>
        <p:spPr>
          <a:xfrm>
            <a:off x="4579930" y="6231717"/>
            <a:ext cx="2217115" cy="145232"/>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Lost key</a:t>
            </a:r>
          </a:p>
        </p:txBody>
      </p:sp>
      <p:sp>
        <p:nvSpPr>
          <p:cNvPr id="104" name="Rectangle 103"/>
          <p:cNvSpPr/>
          <p:nvPr/>
        </p:nvSpPr>
        <p:spPr>
          <a:xfrm>
            <a:off x="6981512" y="6436360"/>
            <a:ext cx="2072578" cy="202073"/>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Cant afford new key</a:t>
            </a:r>
          </a:p>
        </p:txBody>
      </p:sp>
      <p:sp>
        <p:nvSpPr>
          <p:cNvPr id="105" name="Rectangle 104"/>
          <p:cNvSpPr/>
          <p:nvPr/>
        </p:nvSpPr>
        <p:spPr>
          <a:xfrm>
            <a:off x="6992351" y="6172200"/>
            <a:ext cx="2061740" cy="194182"/>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Not normal process to check mail</a:t>
            </a:r>
          </a:p>
        </p:txBody>
      </p:sp>
      <p:sp>
        <p:nvSpPr>
          <p:cNvPr id="106" name="Rectangle 105"/>
          <p:cNvSpPr/>
          <p:nvPr/>
        </p:nvSpPr>
        <p:spPr>
          <a:xfrm>
            <a:off x="4588811" y="6019800"/>
            <a:ext cx="2208234" cy="145232"/>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Cant afford PO box</a:t>
            </a:r>
          </a:p>
        </p:txBody>
      </p:sp>
      <p:sp>
        <p:nvSpPr>
          <p:cNvPr id="107" name="Rectangle 106"/>
          <p:cNvSpPr/>
          <p:nvPr/>
        </p:nvSpPr>
        <p:spPr>
          <a:xfrm>
            <a:off x="4573571" y="6436446"/>
            <a:ext cx="1686685" cy="178624"/>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WIC Doesn’t confirm apt. </a:t>
            </a:r>
          </a:p>
        </p:txBody>
      </p:sp>
      <p:sp>
        <p:nvSpPr>
          <p:cNvPr id="108" name="Rectangle 107"/>
          <p:cNvSpPr/>
          <p:nvPr/>
        </p:nvSpPr>
        <p:spPr>
          <a:xfrm>
            <a:off x="6981512" y="6683494"/>
            <a:ext cx="2072579" cy="174506"/>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Never discussed this </a:t>
            </a:r>
          </a:p>
        </p:txBody>
      </p:sp>
      <p:cxnSp>
        <p:nvCxnSpPr>
          <p:cNvPr id="109" name="Straight Connector 108"/>
          <p:cNvCxnSpPr>
            <a:stCxn id="4" idx="3"/>
            <a:endCxn id="73" idx="1"/>
          </p:cNvCxnSpPr>
          <p:nvPr/>
        </p:nvCxnSpPr>
        <p:spPr>
          <a:xfrm flipV="1">
            <a:off x="838200" y="2177728"/>
            <a:ext cx="88321" cy="11716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a:stCxn id="73" idx="3"/>
            <a:endCxn id="74" idx="1"/>
          </p:cNvCxnSpPr>
          <p:nvPr/>
        </p:nvCxnSpPr>
        <p:spPr>
          <a:xfrm flipV="1">
            <a:off x="2393025" y="1801824"/>
            <a:ext cx="121720" cy="37590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1" name="Straight Connector 110"/>
          <p:cNvCxnSpPr>
            <a:stCxn id="74" idx="3"/>
            <a:endCxn id="75" idx="1"/>
          </p:cNvCxnSpPr>
          <p:nvPr/>
        </p:nvCxnSpPr>
        <p:spPr>
          <a:xfrm>
            <a:off x="4191205" y="1801824"/>
            <a:ext cx="299857" cy="3009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a:stCxn id="5" idx="3"/>
            <a:endCxn id="96" idx="1"/>
          </p:cNvCxnSpPr>
          <p:nvPr/>
        </p:nvCxnSpPr>
        <p:spPr>
          <a:xfrm flipV="1">
            <a:off x="2286001" y="238928"/>
            <a:ext cx="238912" cy="2516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3" name="Straight Connector 112"/>
          <p:cNvCxnSpPr>
            <a:stCxn id="6" idx="3"/>
            <a:endCxn id="65" idx="1"/>
          </p:cNvCxnSpPr>
          <p:nvPr/>
        </p:nvCxnSpPr>
        <p:spPr>
          <a:xfrm>
            <a:off x="4186475" y="547689"/>
            <a:ext cx="316544" cy="670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Straight Connector 113"/>
          <p:cNvCxnSpPr>
            <a:stCxn id="96" idx="3"/>
            <a:endCxn id="98" idx="1"/>
          </p:cNvCxnSpPr>
          <p:nvPr/>
        </p:nvCxnSpPr>
        <p:spPr>
          <a:xfrm>
            <a:off x="4202430" y="238928"/>
            <a:ext cx="324665" cy="15322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5" name="Straight Connector 114"/>
          <p:cNvCxnSpPr>
            <a:stCxn id="96" idx="3"/>
            <a:endCxn id="97" idx="1"/>
          </p:cNvCxnSpPr>
          <p:nvPr/>
        </p:nvCxnSpPr>
        <p:spPr>
          <a:xfrm flipV="1">
            <a:off x="4202430" y="182184"/>
            <a:ext cx="323863" cy="567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Straight Connector 115"/>
          <p:cNvCxnSpPr>
            <a:stCxn id="7" idx="3"/>
            <a:endCxn id="68" idx="1"/>
          </p:cNvCxnSpPr>
          <p:nvPr/>
        </p:nvCxnSpPr>
        <p:spPr>
          <a:xfrm>
            <a:off x="4186475" y="811741"/>
            <a:ext cx="297508" cy="258516"/>
          </a:xfrm>
          <a:prstGeom prst="line">
            <a:avLst/>
          </a:prstGeom>
        </p:spPr>
        <p:style>
          <a:lnRef idx="1">
            <a:schemeClr val="accent1"/>
          </a:lnRef>
          <a:fillRef idx="0">
            <a:schemeClr val="accent1"/>
          </a:fillRef>
          <a:effectRef idx="0">
            <a:schemeClr val="accent1"/>
          </a:effectRef>
          <a:fontRef idx="minor">
            <a:schemeClr val="tx1"/>
          </a:fontRef>
        </p:style>
      </p:cxnSp>
      <p:sp>
        <p:nvSpPr>
          <p:cNvPr id="117" name="Rectangle 116"/>
          <p:cNvSpPr/>
          <p:nvPr/>
        </p:nvSpPr>
        <p:spPr>
          <a:xfrm>
            <a:off x="952730" y="1273628"/>
            <a:ext cx="1359480" cy="316477"/>
          </a:xfrm>
          <a:prstGeom prst="rect">
            <a:avLst/>
          </a:prstGeom>
          <a:solidFill>
            <a:schemeClr val="accent1">
              <a:lumMod val="60000"/>
              <a:lumOff val="4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TWIST System technical problems</a:t>
            </a:r>
          </a:p>
        </p:txBody>
      </p:sp>
      <p:sp>
        <p:nvSpPr>
          <p:cNvPr id="118" name="Rectangle 117"/>
          <p:cNvSpPr/>
          <p:nvPr/>
        </p:nvSpPr>
        <p:spPr>
          <a:xfrm>
            <a:off x="2500048" y="1352409"/>
            <a:ext cx="1676985" cy="247791"/>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Unsure how to fix b/c lives with State</a:t>
            </a:r>
          </a:p>
        </p:txBody>
      </p:sp>
      <p:cxnSp>
        <p:nvCxnSpPr>
          <p:cNvPr id="119" name="Straight Connector 118"/>
          <p:cNvCxnSpPr>
            <a:stCxn id="4" idx="3"/>
            <a:endCxn id="117" idx="1"/>
          </p:cNvCxnSpPr>
          <p:nvPr/>
        </p:nvCxnSpPr>
        <p:spPr>
          <a:xfrm flipV="1">
            <a:off x="838200" y="1431867"/>
            <a:ext cx="114530" cy="19174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Straight Connector 119"/>
          <p:cNvCxnSpPr>
            <a:stCxn id="118" idx="1"/>
            <a:endCxn id="117" idx="3"/>
          </p:cNvCxnSpPr>
          <p:nvPr/>
        </p:nvCxnSpPr>
        <p:spPr>
          <a:xfrm flipH="1" flipV="1">
            <a:off x="2312210" y="1431867"/>
            <a:ext cx="187838" cy="444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a:stCxn id="80" idx="1"/>
            <a:endCxn id="55" idx="3"/>
          </p:cNvCxnSpPr>
          <p:nvPr/>
        </p:nvCxnSpPr>
        <p:spPr>
          <a:xfrm flipH="1" flipV="1">
            <a:off x="4208245" y="2073567"/>
            <a:ext cx="287554" cy="44826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2" name="Straight Connector 121"/>
          <p:cNvCxnSpPr>
            <a:stCxn id="22" idx="3"/>
            <a:endCxn id="66" idx="1"/>
          </p:cNvCxnSpPr>
          <p:nvPr/>
        </p:nvCxnSpPr>
        <p:spPr>
          <a:xfrm flipV="1">
            <a:off x="2352618" y="3427245"/>
            <a:ext cx="124932" cy="165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Straight Connector 122"/>
          <p:cNvCxnSpPr>
            <a:stCxn id="22" idx="3"/>
            <a:endCxn id="99" idx="1"/>
          </p:cNvCxnSpPr>
          <p:nvPr/>
        </p:nvCxnSpPr>
        <p:spPr>
          <a:xfrm flipV="1">
            <a:off x="2352618" y="3167370"/>
            <a:ext cx="124932" cy="42567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4" name="Straight Connector 123"/>
          <p:cNvCxnSpPr>
            <a:stCxn id="22" idx="3"/>
            <a:endCxn id="67" idx="1"/>
          </p:cNvCxnSpPr>
          <p:nvPr/>
        </p:nvCxnSpPr>
        <p:spPr>
          <a:xfrm>
            <a:off x="2352618" y="3593045"/>
            <a:ext cx="133653" cy="7325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a:stCxn id="22" idx="3"/>
            <a:endCxn id="94" idx="1"/>
          </p:cNvCxnSpPr>
          <p:nvPr/>
        </p:nvCxnSpPr>
        <p:spPr>
          <a:xfrm>
            <a:off x="2352618" y="3593045"/>
            <a:ext cx="133653" cy="97941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6" name="Straight Connector 125"/>
          <p:cNvCxnSpPr>
            <a:stCxn id="100" idx="3"/>
            <a:endCxn id="101" idx="1"/>
          </p:cNvCxnSpPr>
          <p:nvPr/>
        </p:nvCxnSpPr>
        <p:spPr>
          <a:xfrm>
            <a:off x="4216670" y="4846742"/>
            <a:ext cx="333377" cy="319891"/>
          </a:xfrm>
          <a:prstGeom prst="line">
            <a:avLst/>
          </a:prstGeom>
        </p:spPr>
        <p:style>
          <a:lnRef idx="1">
            <a:schemeClr val="accent1"/>
          </a:lnRef>
          <a:fillRef idx="0">
            <a:schemeClr val="accent1"/>
          </a:fillRef>
          <a:effectRef idx="0">
            <a:schemeClr val="accent1"/>
          </a:effectRef>
          <a:fontRef idx="minor">
            <a:schemeClr val="tx1"/>
          </a:fontRef>
        </p:style>
      </p:cxnSp>
      <p:cxnSp>
        <p:nvCxnSpPr>
          <p:cNvPr id="127" name="Straight Connector 126"/>
          <p:cNvCxnSpPr>
            <a:stCxn id="61" idx="3"/>
            <a:endCxn id="93" idx="1"/>
          </p:cNvCxnSpPr>
          <p:nvPr/>
        </p:nvCxnSpPr>
        <p:spPr>
          <a:xfrm flipV="1">
            <a:off x="4216670" y="3679184"/>
            <a:ext cx="297234" cy="1817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8" name="Straight Connector 127"/>
          <p:cNvCxnSpPr>
            <a:stCxn id="61" idx="3"/>
            <a:endCxn id="92" idx="1"/>
          </p:cNvCxnSpPr>
          <p:nvPr/>
        </p:nvCxnSpPr>
        <p:spPr>
          <a:xfrm>
            <a:off x="4216670" y="3697360"/>
            <a:ext cx="308749" cy="2173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9" name="Straight Connector 128"/>
          <p:cNvCxnSpPr>
            <a:stCxn id="94" idx="3"/>
            <a:endCxn id="95" idx="1"/>
          </p:cNvCxnSpPr>
          <p:nvPr/>
        </p:nvCxnSpPr>
        <p:spPr>
          <a:xfrm>
            <a:off x="4216670" y="4572460"/>
            <a:ext cx="339701" cy="38504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0" name="Straight Connector 129"/>
          <p:cNvCxnSpPr>
            <a:stCxn id="62" idx="3"/>
            <a:endCxn id="89" idx="1"/>
          </p:cNvCxnSpPr>
          <p:nvPr/>
        </p:nvCxnSpPr>
        <p:spPr>
          <a:xfrm>
            <a:off x="4216669" y="4035671"/>
            <a:ext cx="310426" cy="11578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1" name="Straight Connector 130"/>
          <p:cNvCxnSpPr>
            <a:stCxn id="62" idx="3"/>
            <a:endCxn id="95" idx="1"/>
          </p:cNvCxnSpPr>
          <p:nvPr/>
        </p:nvCxnSpPr>
        <p:spPr>
          <a:xfrm>
            <a:off x="4216669" y="4035671"/>
            <a:ext cx="339702" cy="921829"/>
          </a:xfrm>
          <a:prstGeom prst="line">
            <a:avLst/>
          </a:prstGeom>
        </p:spPr>
        <p:style>
          <a:lnRef idx="1">
            <a:schemeClr val="accent1"/>
          </a:lnRef>
          <a:fillRef idx="0">
            <a:schemeClr val="accent1"/>
          </a:fillRef>
          <a:effectRef idx="0">
            <a:schemeClr val="accent1"/>
          </a:effectRef>
          <a:fontRef idx="minor">
            <a:schemeClr val="tx1"/>
          </a:fontRef>
        </p:style>
      </p:cxnSp>
      <p:cxnSp>
        <p:nvCxnSpPr>
          <p:cNvPr id="132" name="Straight Connector 131"/>
          <p:cNvCxnSpPr>
            <a:stCxn id="62" idx="3"/>
            <a:endCxn id="91" idx="1"/>
          </p:cNvCxnSpPr>
          <p:nvPr/>
        </p:nvCxnSpPr>
        <p:spPr>
          <a:xfrm>
            <a:off x="4216669" y="4035671"/>
            <a:ext cx="333377" cy="41015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Straight Connector 132"/>
          <p:cNvCxnSpPr>
            <a:stCxn id="62" idx="3"/>
            <a:endCxn id="90" idx="1"/>
          </p:cNvCxnSpPr>
          <p:nvPr/>
        </p:nvCxnSpPr>
        <p:spPr>
          <a:xfrm>
            <a:off x="4216669" y="4035671"/>
            <a:ext cx="333376" cy="68803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4" name="Straight Connector 133"/>
          <p:cNvCxnSpPr>
            <a:stCxn id="50" idx="3"/>
            <a:endCxn id="102" idx="1"/>
          </p:cNvCxnSpPr>
          <p:nvPr/>
        </p:nvCxnSpPr>
        <p:spPr>
          <a:xfrm>
            <a:off x="4216670" y="5153408"/>
            <a:ext cx="343335" cy="4770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5" name="Straight Connector 134"/>
          <p:cNvCxnSpPr>
            <a:stCxn id="26" idx="3"/>
            <a:endCxn id="106" idx="1"/>
          </p:cNvCxnSpPr>
          <p:nvPr/>
        </p:nvCxnSpPr>
        <p:spPr>
          <a:xfrm>
            <a:off x="4216400" y="5461633"/>
            <a:ext cx="372411" cy="630783"/>
          </a:xfrm>
          <a:prstGeom prst="line">
            <a:avLst/>
          </a:prstGeom>
        </p:spPr>
        <p:style>
          <a:lnRef idx="1">
            <a:schemeClr val="accent1"/>
          </a:lnRef>
          <a:fillRef idx="0">
            <a:schemeClr val="accent1"/>
          </a:fillRef>
          <a:effectRef idx="0">
            <a:schemeClr val="accent1"/>
          </a:effectRef>
          <a:fontRef idx="minor">
            <a:schemeClr val="tx1"/>
          </a:fontRef>
        </p:style>
      </p:cxnSp>
      <p:cxnSp>
        <p:nvCxnSpPr>
          <p:cNvPr id="136" name="Straight Connector 135"/>
          <p:cNvCxnSpPr>
            <a:stCxn id="26" idx="3"/>
            <a:endCxn id="103" idx="1"/>
          </p:cNvCxnSpPr>
          <p:nvPr/>
        </p:nvCxnSpPr>
        <p:spPr>
          <a:xfrm>
            <a:off x="4216400" y="5461633"/>
            <a:ext cx="363530" cy="84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Straight Connector 136"/>
          <p:cNvCxnSpPr>
            <a:stCxn id="25" idx="3"/>
            <a:endCxn id="79" idx="1"/>
          </p:cNvCxnSpPr>
          <p:nvPr/>
        </p:nvCxnSpPr>
        <p:spPr>
          <a:xfrm>
            <a:off x="2280921" y="5180366"/>
            <a:ext cx="244179" cy="59665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Straight Connector 137"/>
          <p:cNvCxnSpPr>
            <a:stCxn id="79" idx="3"/>
            <a:endCxn id="107" idx="1"/>
          </p:cNvCxnSpPr>
          <p:nvPr/>
        </p:nvCxnSpPr>
        <p:spPr>
          <a:xfrm>
            <a:off x="4206314" y="5777024"/>
            <a:ext cx="367257" cy="74873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9" name="Straight Connector 138"/>
          <p:cNvCxnSpPr>
            <a:stCxn id="4" idx="3"/>
            <a:endCxn id="42" idx="1"/>
          </p:cNvCxnSpPr>
          <p:nvPr/>
        </p:nvCxnSpPr>
        <p:spPr>
          <a:xfrm>
            <a:off x="838200" y="3349342"/>
            <a:ext cx="99789" cy="2736492"/>
          </a:xfrm>
          <a:prstGeom prst="line">
            <a:avLst/>
          </a:prstGeom>
        </p:spPr>
        <p:style>
          <a:lnRef idx="1">
            <a:schemeClr val="accent1"/>
          </a:lnRef>
          <a:fillRef idx="0">
            <a:schemeClr val="accent1"/>
          </a:fillRef>
          <a:effectRef idx="0">
            <a:schemeClr val="accent1"/>
          </a:effectRef>
          <a:fontRef idx="minor">
            <a:schemeClr val="tx1"/>
          </a:fontRef>
        </p:style>
      </p:cxnSp>
      <p:sp>
        <p:nvSpPr>
          <p:cNvPr id="142" name="Rectangle 141"/>
          <p:cNvSpPr/>
          <p:nvPr/>
        </p:nvSpPr>
        <p:spPr>
          <a:xfrm>
            <a:off x="2512599" y="6019800"/>
            <a:ext cx="1681214" cy="284533"/>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Phone system does not forward call to next available staff</a:t>
            </a:r>
          </a:p>
        </p:txBody>
      </p:sp>
      <p:cxnSp>
        <p:nvCxnSpPr>
          <p:cNvPr id="143" name="Straight Connector 142"/>
          <p:cNvCxnSpPr>
            <a:stCxn id="42" idx="3"/>
            <a:endCxn id="142" idx="1"/>
          </p:cNvCxnSpPr>
          <p:nvPr/>
        </p:nvCxnSpPr>
        <p:spPr>
          <a:xfrm>
            <a:off x="2280920" y="6085834"/>
            <a:ext cx="231679" cy="76233"/>
          </a:xfrm>
          <a:prstGeom prst="line">
            <a:avLst/>
          </a:prstGeom>
        </p:spPr>
        <p:style>
          <a:lnRef idx="1">
            <a:schemeClr val="accent1"/>
          </a:lnRef>
          <a:fillRef idx="0">
            <a:schemeClr val="accent1"/>
          </a:fillRef>
          <a:effectRef idx="0">
            <a:schemeClr val="accent1"/>
          </a:effectRef>
          <a:fontRef idx="minor">
            <a:schemeClr val="tx1"/>
          </a:fontRef>
        </p:style>
      </p:cxnSp>
      <p:sp>
        <p:nvSpPr>
          <p:cNvPr id="147" name="Rectangle 146"/>
          <p:cNvSpPr/>
          <p:nvPr/>
        </p:nvSpPr>
        <p:spPr>
          <a:xfrm>
            <a:off x="4573570" y="6652967"/>
            <a:ext cx="1686685" cy="178624"/>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27" tIns="45713" rIns="91427" bIns="45713" rtlCol="0" anchor="ctr"/>
          <a:lstStyle/>
          <a:p>
            <a:pPr algn="ctr"/>
            <a:r>
              <a:rPr lang="en-US" sz="900" dirty="0">
                <a:solidFill>
                  <a:schemeClr val="tx1"/>
                </a:solidFill>
              </a:rPr>
              <a:t>System not set up</a:t>
            </a:r>
          </a:p>
        </p:txBody>
      </p:sp>
      <p:cxnSp>
        <p:nvCxnSpPr>
          <p:cNvPr id="148" name="Straight Connector 147"/>
          <p:cNvCxnSpPr>
            <a:stCxn id="142" idx="3"/>
            <a:endCxn id="147" idx="1"/>
          </p:cNvCxnSpPr>
          <p:nvPr/>
        </p:nvCxnSpPr>
        <p:spPr>
          <a:xfrm>
            <a:off x="4193813" y="6162067"/>
            <a:ext cx="379757" cy="580212"/>
          </a:xfrm>
          <a:prstGeom prst="line">
            <a:avLst/>
          </a:prstGeom>
        </p:spPr>
        <p:style>
          <a:lnRef idx="1">
            <a:schemeClr val="accent1"/>
          </a:lnRef>
          <a:fillRef idx="0">
            <a:schemeClr val="accent1"/>
          </a:fillRef>
          <a:effectRef idx="0">
            <a:schemeClr val="accent1"/>
          </a:effectRef>
          <a:fontRef idx="minor">
            <a:schemeClr val="tx1"/>
          </a:fontRef>
        </p:style>
      </p:cxnSp>
      <p:sp>
        <p:nvSpPr>
          <p:cNvPr id="151" name="Rectangle 150"/>
          <p:cNvSpPr/>
          <p:nvPr/>
        </p:nvSpPr>
        <p:spPr>
          <a:xfrm>
            <a:off x="76200" y="100324"/>
            <a:ext cx="762000" cy="11188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Root Cause Analysis</a:t>
            </a:r>
          </a:p>
        </p:txBody>
      </p:sp>
      <p:sp>
        <p:nvSpPr>
          <p:cNvPr id="2" name="Oval 1"/>
          <p:cNvSpPr/>
          <p:nvPr/>
        </p:nvSpPr>
        <p:spPr>
          <a:xfrm>
            <a:off x="533400" y="-152400"/>
            <a:ext cx="2154200" cy="6894679"/>
          </a:xfrm>
          <a:prstGeom prst="ellipse">
            <a:avLst/>
          </a:prstGeom>
          <a:no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91159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 name="Picture 128"/>
          <p:cNvPicPr/>
          <p:nvPr/>
        </p:nvPicPr>
        <p:blipFill>
          <a:blip r:embed="rId2"/>
          <a:stretch>
            <a:fillRect/>
          </a:stretch>
        </p:blipFill>
        <p:spPr>
          <a:xfrm>
            <a:off x="685800" y="82005"/>
            <a:ext cx="7752717" cy="6775995"/>
          </a:xfrm>
          <a:prstGeom prst="rect">
            <a:avLst/>
          </a:prstGeom>
        </p:spPr>
      </p:pic>
      <p:sp>
        <p:nvSpPr>
          <p:cNvPr id="46" name="Rectangle 45"/>
          <p:cNvSpPr/>
          <p:nvPr/>
        </p:nvSpPr>
        <p:spPr>
          <a:xfrm>
            <a:off x="5219827" y="3391745"/>
            <a:ext cx="1681214" cy="721092"/>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Limited public transportation in D.C, especially outside of Bend </a:t>
            </a:r>
          </a:p>
        </p:txBody>
      </p:sp>
      <p:cxnSp>
        <p:nvCxnSpPr>
          <p:cNvPr id="52" name="Straight Connector 51"/>
          <p:cNvCxnSpPr/>
          <p:nvPr/>
        </p:nvCxnSpPr>
        <p:spPr>
          <a:xfrm flipH="1">
            <a:off x="-1185202" y="4167338"/>
            <a:ext cx="74998" cy="47006"/>
          </a:xfrm>
          <a:prstGeom prst="line">
            <a:avLst/>
          </a:prstGeom>
        </p:spPr>
        <p:style>
          <a:lnRef idx="1">
            <a:schemeClr val="accent1"/>
          </a:lnRef>
          <a:fillRef idx="0">
            <a:schemeClr val="accent1"/>
          </a:fillRef>
          <a:effectRef idx="0">
            <a:schemeClr val="accent1"/>
          </a:effectRef>
          <a:fontRef idx="minor">
            <a:schemeClr val="tx1"/>
          </a:fontRef>
        </p:style>
      </p:cxnSp>
      <p:sp>
        <p:nvSpPr>
          <p:cNvPr id="57" name="Rectangle 56"/>
          <p:cNvSpPr/>
          <p:nvPr/>
        </p:nvSpPr>
        <p:spPr>
          <a:xfrm>
            <a:off x="7064508" y="1192609"/>
            <a:ext cx="1681214" cy="714239"/>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Some clients prefer text/ email for information (we use mail)</a:t>
            </a:r>
          </a:p>
        </p:txBody>
      </p:sp>
      <p:sp>
        <p:nvSpPr>
          <p:cNvPr id="61" name="Rectangle 60"/>
          <p:cNvSpPr/>
          <p:nvPr/>
        </p:nvSpPr>
        <p:spPr>
          <a:xfrm>
            <a:off x="5742010" y="607973"/>
            <a:ext cx="2318062" cy="851521"/>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Text only 2 days in advance (if don’t see mail) That’s TWIST system set-up at State level</a:t>
            </a:r>
          </a:p>
          <a:p>
            <a:pPr algn="ctr"/>
            <a:endParaRPr lang="en-US" sz="1200" dirty="0">
              <a:solidFill>
                <a:schemeClr val="tx1"/>
              </a:solidFill>
            </a:endParaRPr>
          </a:p>
        </p:txBody>
      </p:sp>
      <p:cxnSp>
        <p:nvCxnSpPr>
          <p:cNvPr id="62" name="Straight Connector 61"/>
          <p:cNvCxnSpPr>
            <a:endCxn id="57" idx="1"/>
          </p:cNvCxnSpPr>
          <p:nvPr/>
        </p:nvCxnSpPr>
        <p:spPr>
          <a:xfrm>
            <a:off x="7020325" y="1468839"/>
            <a:ext cx="44183" cy="80890"/>
          </a:xfrm>
          <a:prstGeom prst="line">
            <a:avLst/>
          </a:prstGeom>
        </p:spPr>
        <p:style>
          <a:lnRef idx="1">
            <a:schemeClr val="accent1"/>
          </a:lnRef>
          <a:fillRef idx="0">
            <a:schemeClr val="accent1"/>
          </a:fillRef>
          <a:effectRef idx="0">
            <a:schemeClr val="accent1"/>
          </a:effectRef>
          <a:fontRef idx="minor">
            <a:schemeClr val="tx1"/>
          </a:fontRef>
        </p:style>
      </p:cxnSp>
      <p:sp>
        <p:nvSpPr>
          <p:cNvPr id="76" name="Rectangle 75"/>
          <p:cNvSpPr/>
          <p:nvPr/>
        </p:nvSpPr>
        <p:spPr>
          <a:xfrm>
            <a:off x="2778068" y="663728"/>
            <a:ext cx="1959944" cy="206950"/>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Unsafe to use public transit</a:t>
            </a:r>
          </a:p>
        </p:txBody>
      </p:sp>
      <p:sp>
        <p:nvSpPr>
          <p:cNvPr id="78" name="Rectangle 77"/>
          <p:cNvSpPr/>
          <p:nvPr/>
        </p:nvSpPr>
        <p:spPr>
          <a:xfrm>
            <a:off x="5024386" y="1257887"/>
            <a:ext cx="1681214" cy="552452"/>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High % income for housing/ live farther away</a:t>
            </a:r>
          </a:p>
        </p:txBody>
      </p:sp>
      <p:sp>
        <p:nvSpPr>
          <p:cNvPr id="79" name="Rectangle 78"/>
          <p:cNvSpPr/>
          <p:nvPr/>
        </p:nvSpPr>
        <p:spPr>
          <a:xfrm>
            <a:off x="1671909" y="5016690"/>
            <a:ext cx="1681214" cy="360546"/>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Global warming/ C.O climate</a:t>
            </a:r>
          </a:p>
        </p:txBody>
      </p:sp>
      <p:sp>
        <p:nvSpPr>
          <p:cNvPr id="80" name="Rectangle 79"/>
          <p:cNvSpPr/>
          <p:nvPr/>
        </p:nvSpPr>
        <p:spPr>
          <a:xfrm>
            <a:off x="1982096" y="3039881"/>
            <a:ext cx="1681214" cy="519500"/>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Non adequate snow removal, especially for stroller on sidewalks</a:t>
            </a:r>
          </a:p>
        </p:txBody>
      </p:sp>
      <p:sp>
        <p:nvSpPr>
          <p:cNvPr id="85" name="Rectangle 84"/>
          <p:cNvSpPr/>
          <p:nvPr/>
        </p:nvSpPr>
        <p:spPr>
          <a:xfrm>
            <a:off x="2032594" y="2295643"/>
            <a:ext cx="1776901" cy="685265"/>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Don’t have ability to expand agency for extra space/ parking </a:t>
            </a:r>
          </a:p>
        </p:txBody>
      </p:sp>
      <p:sp>
        <p:nvSpPr>
          <p:cNvPr id="86" name="Rectangle 85"/>
          <p:cNvSpPr/>
          <p:nvPr/>
        </p:nvSpPr>
        <p:spPr>
          <a:xfrm>
            <a:off x="3194215" y="1957484"/>
            <a:ext cx="1681214" cy="619634"/>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No “pregnant”/ “toddler/ children”  parking spaces</a:t>
            </a:r>
          </a:p>
        </p:txBody>
      </p:sp>
      <p:sp>
        <p:nvSpPr>
          <p:cNvPr id="89" name="Rectangle 88"/>
          <p:cNvSpPr/>
          <p:nvPr/>
        </p:nvSpPr>
        <p:spPr>
          <a:xfrm>
            <a:off x="5388472" y="-4132"/>
            <a:ext cx="1512569" cy="874810"/>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Unsure how to fix twist technical problems b/c lives with State</a:t>
            </a:r>
          </a:p>
        </p:txBody>
      </p:sp>
      <p:sp>
        <p:nvSpPr>
          <p:cNvPr id="91" name="Rectangle 90"/>
          <p:cNvSpPr/>
          <p:nvPr/>
        </p:nvSpPr>
        <p:spPr>
          <a:xfrm>
            <a:off x="7219465" y="4520950"/>
            <a:ext cx="1681214" cy="760598"/>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Client forgets to follow-up to update information</a:t>
            </a:r>
          </a:p>
        </p:txBody>
      </p:sp>
      <p:sp>
        <p:nvSpPr>
          <p:cNvPr id="93" name="Rectangle 92"/>
          <p:cNvSpPr/>
          <p:nvPr/>
        </p:nvSpPr>
        <p:spPr>
          <a:xfrm>
            <a:off x="2109558" y="1393816"/>
            <a:ext cx="1681214" cy="360546"/>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Afraid of loosing job so don’t come for apt</a:t>
            </a:r>
          </a:p>
        </p:txBody>
      </p:sp>
      <p:sp>
        <p:nvSpPr>
          <p:cNvPr id="94" name="Rectangle 93"/>
          <p:cNvSpPr/>
          <p:nvPr/>
        </p:nvSpPr>
        <p:spPr>
          <a:xfrm>
            <a:off x="6156883" y="1702721"/>
            <a:ext cx="2196966" cy="509525"/>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Sometimes already receiving SNAP, which is easier that coming to apt. </a:t>
            </a:r>
          </a:p>
        </p:txBody>
      </p:sp>
      <p:sp>
        <p:nvSpPr>
          <p:cNvPr id="95" name="Rectangle 94"/>
          <p:cNvSpPr/>
          <p:nvPr/>
        </p:nvSpPr>
        <p:spPr>
          <a:xfrm>
            <a:off x="1612529" y="3990523"/>
            <a:ext cx="2196966" cy="360546"/>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Don’t think need to some services  because “not sick”</a:t>
            </a:r>
          </a:p>
        </p:txBody>
      </p:sp>
      <p:sp>
        <p:nvSpPr>
          <p:cNvPr id="96" name="Rectangle 95"/>
          <p:cNvSpPr/>
          <p:nvPr/>
        </p:nvSpPr>
        <p:spPr>
          <a:xfrm>
            <a:off x="5084779" y="1957484"/>
            <a:ext cx="2196966" cy="360546"/>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We don't always sell program it well enough</a:t>
            </a:r>
          </a:p>
        </p:txBody>
      </p:sp>
      <p:sp>
        <p:nvSpPr>
          <p:cNvPr id="98" name="Rectangle 97"/>
          <p:cNvSpPr/>
          <p:nvPr/>
        </p:nvSpPr>
        <p:spPr>
          <a:xfrm>
            <a:off x="5914384" y="302093"/>
            <a:ext cx="2610162" cy="803021"/>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Use auto scheduling to Save staff time Front office (spends 70% time rescheduling- might even without auto)</a:t>
            </a:r>
          </a:p>
          <a:p>
            <a:pPr algn="ctr"/>
            <a:endParaRPr lang="en-US" sz="1200" dirty="0">
              <a:solidFill>
                <a:schemeClr val="tx1"/>
              </a:solidFill>
            </a:endParaRPr>
          </a:p>
        </p:txBody>
      </p:sp>
      <p:sp>
        <p:nvSpPr>
          <p:cNvPr id="100" name="Rectangle 99"/>
          <p:cNvSpPr/>
          <p:nvPr/>
        </p:nvSpPr>
        <p:spPr>
          <a:xfrm>
            <a:off x="2268632" y="4112837"/>
            <a:ext cx="2208863" cy="360546"/>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Limited staff/ FTE needs to be used for apt. (not class)</a:t>
            </a:r>
          </a:p>
        </p:txBody>
      </p:sp>
      <p:sp>
        <p:nvSpPr>
          <p:cNvPr id="101" name="Rectangle 100"/>
          <p:cNvSpPr/>
          <p:nvPr/>
        </p:nvSpPr>
        <p:spPr>
          <a:xfrm>
            <a:off x="6885672" y="3647464"/>
            <a:ext cx="1921670" cy="753554"/>
          </a:xfrm>
          <a:prstGeom prst="rect">
            <a:avLst/>
          </a:prstGeom>
          <a:solidFill>
            <a:srgbClr val="E9EFF7"/>
          </a:solidFill>
          <a:ln>
            <a:solidFill>
              <a:srgbClr val="E0E9F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Limited in schedule flexibility. Have never tried flexing over lunch. </a:t>
            </a:r>
          </a:p>
        </p:txBody>
      </p:sp>
      <p:sp>
        <p:nvSpPr>
          <p:cNvPr id="105" name="Rectangle 104"/>
          <p:cNvSpPr/>
          <p:nvPr/>
        </p:nvSpPr>
        <p:spPr>
          <a:xfrm>
            <a:off x="3153391" y="3776774"/>
            <a:ext cx="1821582" cy="516336"/>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Unexpected circumstances= have more kids at home </a:t>
            </a:r>
          </a:p>
        </p:txBody>
      </p:sp>
      <p:sp>
        <p:nvSpPr>
          <p:cNvPr id="106" name="Rectangle 105"/>
          <p:cNvSpPr/>
          <p:nvPr/>
        </p:nvSpPr>
        <p:spPr>
          <a:xfrm>
            <a:off x="3758040" y="3004865"/>
            <a:ext cx="1142999" cy="465078"/>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Kids keep toys/ cannot afford</a:t>
            </a:r>
          </a:p>
        </p:txBody>
      </p:sp>
      <p:sp>
        <p:nvSpPr>
          <p:cNvPr id="109" name="Rectangle 108"/>
          <p:cNvSpPr/>
          <p:nvPr/>
        </p:nvSpPr>
        <p:spPr>
          <a:xfrm>
            <a:off x="1958976" y="137930"/>
            <a:ext cx="1638183" cy="465078"/>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No other care options for kids. so bring in</a:t>
            </a:r>
          </a:p>
        </p:txBody>
      </p:sp>
      <p:sp>
        <p:nvSpPr>
          <p:cNvPr id="111" name="Rectangle 110"/>
          <p:cNvSpPr/>
          <p:nvPr/>
        </p:nvSpPr>
        <p:spPr>
          <a:xfrm>
            <a:off x="5283580" y="2971800"/>
            <a:ext cx="2717420" cy="533400"/>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Limited FTE/ invitations  to be at other locations (already addressing)</a:t>
            </a:r>
          </a:p>
        </p:txBody>
      </p:sp>
      <p:sp>
        <p:nvSpPr>
          <p:cNvPr id="113" name="Rectangle 112"/>
          <p:cNvSpPr/>
          <p:nvPr/>
        </p:nvSpPr>
        <p:spPr>
          <a:xfrm>
            <a:off x="5562600" y="4702472"/>
            <a:ext cx="1323072" cy="627289"/>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Many kids in program have bh challenges</a:t>
            </a:r>
          </a:p>
        </p:txBody>
      </p:sp>
      <p:sp>
        <p:nvSpPr>
          <p:cNvPr id="115" name="Rectangle 114"/>
          <p:cNvSpPr/>
          <p:nvPr/>
        </p:nvSpPr>
        <p:spPr>
          <a:xfrm>
            <a:off x="2514600" y="3343143"/>
            <a:ext cx="1243440" cy="608642"/>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Don’t send paperwork in advance</a:t>
            </a:r>
          </a:p>
        </p:txBody>
      </p:sp>
      <p:sp>
        <p:nvSpPr>
          <p:cNvPr id="121" name="Rectangle 120"/>
          <p:cNvSpPr/>
          <p:nvPr/>
        </p:nvSpPr>
        <p:spPr>
          <a:xfrm>
            <a:off x="7696200" y="1986882"/>
            <a:ext cx="1298207" cy="580926"/>
          </a:xfrm>
          <a:prstGeom prst="rect">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Don’t confirm original apt. </a:t>
            </a:r>
          </a:p>
        </p:txBody>
      </p:sp>
      <p:sp>
        <p:nvSpPr>
          <p:cNvPr id="123" name="Rectangle 122"/>
          <p:cNvSpPr/>
          <p:nvPr/>
        </p:nvSpPr>
        <p:spPr>
          <a:xfrm>
            <a:off x="2286000" y="1767723"/>
            <a:ext cx="1243440" cy="608642"/>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Not normal process to check PO/ mail box</a:t>
            </a:r>
          </a:p>
        </p:txBody>
      </p:sp>
      <p:sp>
        <p:nvSpPr>
          <p:cNvPr id="124" name="Rectangle 123"/>
          <p:cNvSpPr/>
          <p:nvPr/>
        </p:nvSpPr>
        <p:spPr>
          <a:xfrm>
            <a:off x="2085956" y="4696594"/>
            <a:ext cx="1674997" cy="290463"/>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Cant afford PO box/ key</a:t>
            </a:r>
          </a:p>
        </p:txBody>
      </p:sp>
      <p:sp>
        <p:nvSpPr>
          <p:cNvPr id="125" name="Rectangle 124"/>
          <p:cNvSpPr/>
          <p:nvPr/>
        </p:nvSpPr>
        <p:spPr>
          <a:xfrm>
            <a:off x="3529440" y="4553927"/>
            <a:ext cx="1069485" cy="694644"/>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Mailbox is difficult to get to/ P.O box</a:t>
            </a:r>
          </a:p>
        </p:txBody>
      </p:sp>
      <p:sp>
        <p:nvSpPr>
          <p:cNvPr id="131" name="Rectangle 130"/>
          <p:cNvSpPr/>
          <p:nvPr/>
        </p:nvSpPr>
        <p:spPr>
          <a:xfrm>
            <a:off x="2467896" y="983554"/>
            <a:ext cx="1809017" cy="443888"/>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Frequency of appointments (end of Jan, beginning of Dec)</a:t>
            </a:r>
          </a:p>
        </p:txBody>
      </p:sp>
      <p:sp>
        <p:nvSpPr>
          <p:cNvPr id="132" name="Rectangle 131"/>
          <p:cNvSpPr/>
          <p:nvPr/>
        </p:nvSpPr>
        <p:spPr>
          <a:xfrm>
            <a:off x="5864993" y="2376364"/>
            <a:ext cx="1809017" cy="348175"/>
          </a:xfrm>
          <a:prstGeom prst="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Not enough apt. slots (Redmond especially)</a:t>
            </a:r>
          </a:p>
        </p:txBody>
      </p:sp>
      <p:sp>
        <p:nvSpPr>
          <p:cNvPr id="40" name="Rectangle 39"/>
          <p:cNvSpPr/>
          <p:nvPr/>
        </p:nvSpPr>
        <p:spPr>
          <a:xfrm>
            <a:off x="123860" y="100324"/>
            <a:ext cx="1019140" cy="111887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a:t>Problem Prioritization</a:t>
            </a:r>
          </a:p>
        </p:txBody>
      </p:sp>
    </p:spTree>
    <p:extLst>
      <p:ext uri="{BB962C8B-B14F-4D97-AF65-F5344CB8AC3E}">
        <p14:creationId xmlns:p14="http://schemas.microsoft.com/office/powerpoint/2010/main" val="3192411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Level One (Top) Priority Problems</a:t>
            </a:r>
          </a:p>
        </p:txBody>
      </p:sp>
      <p:sp>
        <p:nvSpPr>
          <p:cNvPr id="3" name="Content Placeholder 2"/>
          <p:cNvSpPr>
            <a:spLocks noGrp="1"/>
          </p:cNvSpPr>
          <p:nvPr>
            <p:ph idx="1"/>
          </p:nvPr>
        </p:nvSpPr>
        <p:spPr/>
        <p:txBody>
          <a:bodyPr>
            <a:normAutofit fontScale="77500" lnSpcReduction="20000"/>
          </a:bodyPr>
          <a:lstStyle/>
          <a:p>
            <a:r>
              <a:rPr lang="en-US" sz="3100" dirty="0"/>
              <a:t>Unsure how to fix twist technical problems b/c lives with State</a:t>
            </a:r>
          </a:p>
          <a:p>
            <a:r>
              <a:rPr lang="en-US" sz="3100" dirty="0"/>
              <a:t>Use auto scheduling to Save staff time Front office (spends 70% time rescheduling- might even without auto)</a:t>
            </a:r>
          </a:p>
          <a:p>
            <a:r>
              <a:rPr lang="en-US" sz="3100" dirty="0"/>
              <a:t>Text only 2 days in advance (if don’t see mail) That’s TWIST system set-up at State level</a:t>
            </a:r>
          </a:p>
          <a:p>
            <a:r>
              <a:rPr lang="en-US" sz="3100" dirty="0"/>
              <a:t>High % income for housing/ live farther away</a:t>
            </a:r>
          </a:p>
          <a:p>
            <a:r>
              <a:rPr lang="en-US" sz="3100" dirty="0"/>
              <a:t>Some clients prefer text/ email for information (we use mail)</a:t>
            </a:r>
          </a:p>
          <a:p>
            <a:r>
              <a:rPr lang="en-US" sz="3100" dirty="0"/>
              <a:t>WIC Doesn’t confirm original apt. </a:t>
            </a:r>
          </a:p>
          <a:p>
            <a:r>
              <a:rPr lang="en-US" sz="3100" dirty="0"/>
              <a:t>Sometimes already receiving SNAP, which is easier that coming to apt. </a:t>
            </a:r>
          </a:p>
          <a:p>
            <a:r>
              <a:rPr lang="en-US" sz="3100" dirty="0"/>
              <a:t>We don't always sell program it well enough</a:t>
            </a:r>
          </a:p>
          <a:p>
            <a:r>
              <a:rPr lang="en-US" sz="3100" dirty="0"/>
              <a:t>Not enough apt. slots (Redmond especially)</a:t>
            </a:r>
          </a:p>
          <a:p>
            <a:endParaRPr lang="en-US" sz="3600" dirty="0"/>
          </a:p>
          <a:p>
            <a:endParaRPr lang="en-US" sz="3500" dirty="0"/>
          </a:p>
          <a:p>
            <a:endParaRPr lang="en-US" dirty="0"/>
          </a:p>
          <a:p>
            <a:endParaRPr lang="en-US" dirty="0"/>
          </a:p>
        </p:txBody>
      </p:sp>
      <p:cxnSp>
        <p:nvCxnSpPr>
          <p:cNvPr id="6" name="Straight Connector 5"/>
          <p:cNvCxnSpPr/>
          <p:nvPr/>
        </p:nvCxnSpPr>
        <p:spPr>
          <a:xfrm>
            <a:off x="7020325" y="1468839"/>
            <a:ext cx="44183" cy="8089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3413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fontScale="90000"/>
          </a:bodyPr>
          <a:lstStyle/>
          <a:p>
            <a:r>
              <a:rPr lang="en-US" dirty="0"/>
              <a:t>Level 2 &amp; 3 (intermediate) Problems</a:t>
            </a:r>
          </a:p>
        </p:txBody>
      </p:sp>
      <p:sp>
        <p:nvSpPr>
          <p:cNvPr id="3" name="Content Placeholder 2"/>
          <p:cNvSpPr>
            <a:spLocks noGrp="1"/>
          </p:cNvSpPr>
          <p:nvPr>
            <p:ph idx="1"/>
          </p:nvPr>
        </p:nvSpPr>
        <p:spPr>
          <a:xfrm>
            <a:off x="457200" y="1143000"/>
            <a:ext cx="8229600" cy="5334000"/>
          </a:xfrm>
        </p:spPr>
        <p:txBody>
          <a:bodyPr>
            <a:normAutofit fontScale="70000" lnSpcReduction="20000"/>
          </a:bodyPr>
          <a:lstStyle/>
          <a:p>
            <a:pPr marL="0" indent="0">
              <a:buNone/>
            </a:pPr>
            <a:r>
              <a:rPr lang="en-US" b="1" dirty="0"/>
              <a:t>Level 2</a:t>
            </a:r>
          </a:p>
          <a:p>
            <a:r>
              <a:rPr lang="en-US" dirty="0"/>
              <a:t>No other care options for kids. so bring in</a:t>
            </a:r>
          </a:p>
          <a:p>
            <a:r>
              <a:rPr lang="en-US" dirty="0"/>
              <a:t>Unsafe to use public transit</a:t>
            </a:r>
          </a:p>
          <a:p>
            <a:r>
              <a:rPr lang="en-US" dirty="0"/>
              <a:t>Frequency of appointments (end of Jan, beginning of Dec)</a:t>
            </a:r>
          </a:p>
          <a:p>
            <a:r>
              <a:rPr lang="en-US" dirty="0"/>
              <a:t>Afraid of loosing job so don’t come for apt</a:t>
            </a:r>
          </a:p>
          <a:p>
            <a:r>
              <a:rPr lang="en-US" dirty="0"/>
              <a:t>Not normal process to check PO/ mail box</a:t>
            </a:r>
          </a:p>
          <a:p>
            <a:r>
              <a:rPr lang="en-US" dirty="0"/>
              <a:t>No “pregnant”/ “toddler/ children”  parking spaces</a:t>
            </a:r>
          </a:p>
          <a:p>
            <a:r>
              <a:rPr lang="en-US" dirty="0"/>
              <a:t>Don’t have ability to expand agency for extra space/ parking </a:t>
            </a:r>
          </a:p>
          <a:p>
            <a:pPr marL="0" indent="0">
              <a:buNone/>
            </a:pPr>
            <a:endParaRPr lang="en-US" dirty="0"/>
          </a:p>
          <a:p>
            <a:pPr marL="0" indent="0">
              <a:buNone/>
            </a:pPr>
            <a:r>
              <a:rPr lang="en-US" b="1" dirty="0"/>
              <a:t>Level 3</a:t>
            </a:r>
          </a:p>
          <a:p>
            <a:r>
              <a:rPr lang="en-US" dirty="0"/>
              <a:t>Limited FTE/ invitations  to be at other locations (already addressing)</a:t>
            </a:r>
          </a:p>
          <a:p>
            <a:r>
              <a:rPr lang="en-US" dirty="0"/>
              <a:t>Many kids in program have bh challenges</a:t>
            </a:r>
          </a:p>
          <a:p>
            <a:r>
              <a:rPr lang="en-US" dirty="0"/>
              <a:t>Limited public transportation in D.C, especially outside of Bend </a:t>
            </a:r>
          </a:p>
          <a:p>
            <a:r>
              <a:rPr lang="en-US" dirty="0"/>
              <a:t>Limited in schedule flexibility. Have never tried flexing over lunch. </a:t>
            </a:r>
          </a:p>
          <a:p>
            <a:endParaRPr lang="en-US" dirty="0"/>
          </a:p>
          <a:p>
            <a:endParaRPr lang="en-US" dirty="0"/>
          </a:p>
        </p:txBody>
      </p:sp>
    </p:spTree>
    <p:extLst>
      <p:ext uri="{BB962C8B-B14F-4D97-AF65-F5344CB8AC3E}">
        <p14:creationId xmlns:p14="http://schemas.microsoft.com/office/powerpoint/2010/main" val="12754975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a:t>Level One Solution Storming</a:t>
            </a:r>
          </a:p>
        </p:txBody>
      </p:sp>
      <p:sp>
        <p:nvSpPr>
          <p:cNvPr id="3" name="Content Placeholder 2"/>
          <p:cNvSpPr>
            <a:spLocks noGrp="1"/>
          </p:cNvSpPr>
          <p:nvPr>
            <p:ph idx="1"/>
          </p:nvPr>
        </p:nvSpPr>
        <p:spPr>
          <a:xfrm>
            <a:off x="457200" y="1447800"/>
            <a:ext cx="4114800" cy="5029200"/>
          </a:xfrm>
        </p:spPr>
        <p:style>
          <a:lnRef idx="2">
            <a:schemeClr val="accent2"/>
          </a:lnRef>
          <a:fillRef idx="1">
            <a:schemeClr val="lt1"/>
          </a:fillRef>
          <a:effectRef idx="0">
            <a:schemeClr val="accent2"/>
          </a:effectRef>
          <a:fontRef idx="minor">
            <a:schemeClr val="dk1"/>
          </a:fontRef>
        </p:style>
        <p:txBody>
          <a:bodyPr>
            <a:normAutofit fontScale="55000" lnSpcReduction="20000"/>
          </a:bodyPr>
          <a:lstStyle/>
          <a:p>
            <a:pPr marL="514350" indent="-514350">
              <a:buFont typeface="+mj-lt"/>
              <a:buAutoNum type="arabicPeriod"/>
            </a:pPr>
            <a:r>
              <a:rPr lang="en-US" dirty="0"/>
              <a:t>Unsure how to fix twist technical problems b/c lives with State</a:t>
            </a:r>
          </a:p>
          <a:p>
            <a:pPr marL="514350" indent="-514350">
              <a:buFont typeface="+mj-lt"/>
              <a:buAutoNum type="arabicPeriod"/>
            </a:pPr>
            <a:r>
              <a:rPr lang="en-US" dirty="0"/>
              <a:t>Text only 2 days in advance (if don’t see mail) That’s TWIST system set-up at State level</a:t>
            </a:r>
          </a:p>
          <a:p>
            <a:pPr marL="514350" indent="-514350">
              <a:buFont typeface="+mj-lt"/>
              <a:buAutoNum type="arabicPeriod"/>
            </a:pPr>
            <a:r>
              <a:rPr lang="en-US" dirty="0"/>
              <a:t>Use auto scheduling to Save staff time Front office (spends 70% time rescheduling- might even without auto)</a:t>
            </a:r>
          </a:p>
          <a:p>
            <a:pPr marL="514350" indent="-514350">
              <a:buFont typeface="+mj-lt"/>
              <a:buAutoNum type="arabicPeriod"/>
            </a:pPr>
            <a:r>
              <a:rPr lang="en-US" dirty="0"/>
              <a:t>Some clients prefer text/ email for information (we use mail)</a:t>
            </a:r>
          </a:p>
          <a:p>
            <a:pPr marL="514350" indent="-514350">
              <a:buFont typeface="+mj-lt"/>
              <a:buAutoNum type="arabicPeriod"/>
            </a:pPr>
            <a:r>
              <a:rPr lang="en-US" dirty="0"/>
              <a:t>WIC Doesn’t confirm original apt. </a:t>
            </a:r>
          </a:p>
          <a:p>
            <a:pPr marL="514350" indent="-514350">
              <a:buFont typeface="+mj-lt"/>
              <a:buAutoNum type="arabicPeriod"/>
            </a:pPr>
            <a:r>
              <a:rPr lang="en-US" dirty="0"/>
              <a:t>Sometimes already receiving SNAP, which is easier that coming to apt. + We don't always sell program it well enough</a:t>
            </a:r>
          </a:p>
          <a:p>
            <a:pPr marL="514350" indent="-514350">
              <a:buFont typeface="+mj-lt"/>
              <a:buAutoNum type="arabicPeriod"/>
            </a:pPr>
            <a:r>
              <a:rPr lang="en-US" dirty="0"/>
              <a:t>Not enough apt. slots (Redmond especially)</a:t>
            </a:r>
          </a:p>
          <a:p>
            <a:pPr marL="514350" indent="-514350">
              <a:buFont typeface="+mj-lt"/>
              <a:buAutoNum type="arabicPeriod"/>
            </a:pPr>
            <a:endParaRPr lang="en-US" dirty="0"/>
          </a:p>
        </p:txBody>
      </p:sp>
      <p:sp>
        <p:nvSpPr>
          <p:cNvPr id="4" name="Title 1"/>
          <p:cNvSpPr txBox="1">
            <a:spLocks/>
          </p:cNvSpPr>
          <p:nvPr/>
        </p:nvSpPr>
        <p:spPr>
          <a:xfrm>
            <a:off x="609600" y="885524"/>
            <a:ext cx="8229600" cy="487362"/>
          </a:xfrm>
          <a:prstGeom prst="rect">
            <a:avLst/>
          </a:prstGeom>
        </p:spPr>
        <p:txBody>
          <a:bodyPr vert="horz" lIns="91440" tIns="45720" rIns="91440" bIns="45720" rtlCol="0" anchor="ct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a:t>Problem				Solutions</a:t>
            </a:r>
          </a:p>
        </p:txBody>
      </p:sp>
      <p:sp>
        <p:nvSpPr>
          <p:cNvPr id="6" name="Rectangle 5"/>
          <p:cNvSpPr/>
          <p:nvPr/>
        </p:nvSpPr>
        <p:spPr>
          <a:xfrm>
            <a:off x="4724400" y="1447800"/>
            <a:ext cx="2743200" cy="588519"/>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1. Create standard way of entering client information into TWIST (describe how many phone numbers, etc..). Include process client return/ check in</a:t>
            </a:r>
          </a:p>
        </p:txBody>
      </p:sp>
      <p:sp>
        <p:nvSpPr>
          <p:cNvPr id="7" name="Rectangle 6"/>
          <p:cNvSpPr/>
          <p:nvPr/>
        </p:nvSpPr>
        <p:spPr>
          <a:xfrm>
            <a:off x="4724400" y="2088013"/>
            <a:ext cx="2743200" cy="588519"/>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2 &amp; 5. Ask if State can change time frame of text from TWIST or new system (multiple reminders). Day of, two days, and day of as example. </a:t>
            </a:r>
          </a:p>
        </p:txBody>
      </p:sp>
      <p:sp>
        <p:nvSpPr>
          <p:cNvPr id="8" name="Rectangle 7"/>
          <p:cNvSpPr/>
          <p:nvPr/>
        </p:nvSpPr>
        <p:spPr>
          <a:xfrm>
            <a:off x="7543800" y="1447799"/>
            <a:ext cx="3048000" cy="588519"/>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1. Text preferable to phone call (unclick/ remove voice in Twist). Ask client if can use text because more efficient/ effective. Ask if can get text at phone number.  </a:t>
            </a:r>
          </a:p>
        </p:txBody>
      </p:sp>
      <p:sp>
        <p:nvSpPr>
          <p:cNvPr id="9" name="Rectangle 8"/>
          <p:cNvSpPr/>
          <p:nvPr/>
        </p:nvSpPr>
        <p:spPr>
          <a:xfrm>
            <a:off x="7543800" y="2088013"/>
            <a:ext cx="2743200" cy="588519"/>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2. How could you get apt reminder &amp; apt information in app? (WIC shopper app- not all clients have): Go to State</a:t>
            </a:r>
          </a:p>
        </p:txBody>
      </p:sp>
      <p:sp>
        <p:nvSpPr>
          <p:cNvPr id="10" name="Rectangle 9"/>
          <p:cNvSpPr/>
          <p:nvPr/>
        </p:nvSpPr>
        <p:spPr>
          <a:xfrm>
            <a:off x="4724400" y="2743200"/>
            <a:ext cx="5562600" cy="838200"/>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3 &amp; 5. Include in person scheduling if client prefers it (not auto scheduled). This means client might see different person if someone on vacation.  Would need to be able to LOCK schedule in TWIST.  Does show manual in TWIST. Record non-auto scheduled in another place. (Needs to be all or none?). Have clients schedule appointment on way out. </a:t>
            </a:r>
          </a:p>
        </p:txBody>
      </p:sp>
      <p:sp>
        <p:nvSpPr>
          <p:cNvPr id="12" name="Rectangle 11"/>
          <p:cNvSpPr/>
          <p:nvPr/>
        </p:nvSpPr>
        <p:spPr>
          <a:xfrm>
            <a:off x="4724400" y="3657600"/>
            <a:ext cx="2491740" cy="588519"/>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3. Call clients/ notification in app for clients to call and schedule? </a:t>
            </a:r>
          </a:p>
        </p:txBody>
      </p:sp>
      <p:sp>
        <p:nvSpPr>
          <p:cNvPr id="14" name="Rectangle 13"/>
          <p:cNvSpPr/>
          <p:nvPr/>
        </p:nvSpPr>
        <p:spPr>
          <a:xfrm>
            <a:off x="7315200" y="3628899"/>
            <a:ext cx="2491740" cy="588519"/>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4. There is a spot for email. Include in process is client wants (two day in advance notice). </a:t>
            </a:r>
          </a:p>
        </p:txBody>
      </p:sp>
      <p:sp>
        <p:nvSpPr>
          <p:cNvPr id="15" name="Rectangle 14"/>
          <p:cNvSpPr/>
          <p:nvPr/>
        </p:nvSpPr>
        <p:spPr>
          <a:xfrm>
            <a:off x="7315200" y="4253235"/>
            <a:ext cx="2491740" cy="588519"/>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4. Only send mail to those who request it</a:t>
            </a:r>
          </a:p>
        </p:txBody>
      </p:sp>
      <p:sp>
        <p:nvSpPr>
          <p:cNvPr id="16" name="Rectangle 15"/>
          <p:cNvSpPr/>
          <p:nvPr/>
        </p:nvSpPr>
        <p:spPr>
          <a:xfrm>
            <a:off x="4724400" y="4294389"/>
            <a:ext cx="2491740" cy="588519"/>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4. Talk to state to sate to ask if can send electronic reminder instead of initial mail reminder</a:t>
            </a:r>
          </a:p>
        </p:txBody>
      </p:sp>
      <p:sp>
        <p:nvSpPr>
          <p:cNvPr id="17" name="Rectangle 16"/>
          <p:cNvSpPr/>
          <p:nvPr/>
        </p:nvSpPr>
        <p:spPr>
          <a:xfrm>
            <a:off x="7315200" y="4889016"/>
            <a:ext cx="2491740" cy="588519"/>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4. Make appointment reminder/ letter format more personable/ feel welcome</a:t>
            </a:r>
          </a:p>
        </p:txBody>
      </p:sp>
      <p:sp>
        <p:nvSpPr>
          <p:cNvPr id="19" name="Rectangle 18"/>
          <p:cNvSpPr/>
          <p:nvPr/>
        </p:nvSpPr>
        <p:spPr>
          <a:xfrm>
            <a:off x="4728210" y="4904256"/>
            <a:ext cx="2487930" cy="658344"/>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5. Send blast text to see if clients can confirm apt (please call this week if need to change). 2 months in advance . If don’t get test, ask client to call if cannot make apt</a:t>
            </a:r>
          </a:p>
        </p:txBody>
      </p:sp>
      <p:sp>
        <p:nvSpPr>
          <p:cNvPr id="20" name="Rectangle 19"/>
          <p:cNvSpPr/>
          <p:nvPr/>
        </p:nvSpPr>
        <p:spPr>
          <a:xfrm>
            <a:off x="4724400" y="5715000"/>
            <a:ext cx="2487930" cy="658344"/>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6. Add dollar amount/ other value of food package to cheat sheet &amp; in initial apt</a:t>
            </a:r>
          </a:p>
        </p:txBody>
      </p:sp>
      <p:sp>
        <p:nvSpPr>
          <p:cNvPr id="21" name="Rectangle 20"/>
          <p:cNvSpPr/>
          <p:nvPr/>
        </p:nvSpPr>
        <p:spPr>
          <a:xfrm>
            <a:off x="7319010" y="5699760"/>
            <a:ext cx="2487930" cy="658344"/>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6. On bulletin board: value of WIC package</a:t>
            </a:r>
          </a:p>
        </p:txBody>
      </p:sp>
      <p:sp>
        <p:nvSpPr>
          <p:cNvPr id="22" name="Rectangle 21"/>
          <p:cNvSpPr/>
          <p:nvPr/>
        </p:nvSpPr>
        <p:spPr>
          <a:xfrm>
            <a:off x="8229600" y="5347728"/>
            <a:ext cx="2487930" cy="658344"/>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6. Prize package/ raffle/ incentive for coming to apt.</a:t>
            </a:r>
          </a:p>
        </p:txBody>
      </p:sp>
      <p:sp>
        <p:nvSpPr>
          <p:cNvPr id="23" name="Rectangle 22"/>
          <p:cNvSpPr/>
          <p:nvPr/>
        </p:nvSpPr>
        <p:spPr>
          <a:xfrm>
            <a:off x="4758690" y="5284011"/>
            <a:ext cx="2487930" cy="658344"/>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6. Write grant / prize for those who give WIC referrals</a:t>
            </a:r>
          </a:p>
        </p:txBody>
      </p:sp>
      <p:sp>
        <p:nvSpPr>
          <p:cNvPr id="24" name="Rectangle 23"/>
          <p:cNvSpPr/>
          <p:nvPr/>
        </p:nvSpPr>
        <p:spPr>
          <a:xfrm>
            <a:off x="6858000" y="4925871"/>
            <a:ext cx="2487930" cy="658344"/>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6 &amp;7. More walk-in slots, especially in Redmond</a:t>
            </a:r>
          </a:p>
        </p:txBody>
      </p:sp>
      <p:sp>
        <p:nvSpPr>
          <p:cNvPr id="25" name="Rectangle 24"/>
          <p:cNvSpPr/>
          <p:nvPr/>
        </p:nvSpPr>
        <p:spPr>
          <a:xfrm>
            <a:off x="5002530" y="5870484"/>
            <a:ext cx="2487930" cy="658344"/>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6. WIC promo on KTVZ (WIC client), Z21 Cares for Kids (partner), see if we can add WIC to z21 care for kids, bus poser, etc. (Heather)  </a:t>
            </a:r>
          </a:p>
        </p:txBody>
      </p:sp>
      <p:sp>
        <p:nvSpPr>
          <p:cNvPr id="26" name="Rectangle 25"/>
          <p:cNvSpPr/>
          <p:nvPr/>
        </p:nvSpPr>
        <p:spPr>
          <a:xfrm>
            <a:off x="7671435" y="6199656"/>
            <a:ext cx="2487930" cy="658344"/>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6. More Facebook presence (Heather)</a:t>
            </a:r>
          </a:p>
        </p:txBody>
      </p:sp>
      <p:sp>
        <p:nvSpPr>
          <p:cNvPr id="27" name="Rectangle 26"/>
          <p:cNvSpPr/>
          <p:nvPr/>
        </p:nvSpPr>
        <p:spPr>
          <a:xfrm>
            <a:off x="3758565" y="6248400"/>
            <a:ext cx="2487930" cy="658344"/>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6. Go to partners (ex: cocc, osu, etc.), / set up table at </a:t>
            </a:r>
            <a:r>
              <a:rPr lang="en-US" sz="1200" b="1" dirty="0">
                <a:solidFill>
                  <a:schemeClr val="tx1"/>
                </a:solidFill>
              </a:rPr>
              <a:t>colleges</a:t>
            </a:r>
            <a:r>
              <a:rPr lang="en-US" sz="1200" dirty="0">
                <a:solidFill>
                  <a:schemeClr val="tx1"/>
                </a:solidFill>
              </a:rPr>
              <a:t>, etc.. to provide WIC information, and booths at fairs (pre screening, hospital ,etc.)</a:t>
            </a:r>
          </a:p>
        </p:txBody>
      </p:sp>
      <p:sp>
        <p:nvSpPr>
          <p:cNvPr id="28" name="Rectangle 27"/>
          <p:cNvSpPr/>
          <p:nvPr/>
        </p:nvSpPr>
        <p:spPr>
          <a:xfrm>
            <a:off x="990600" y="6096000"/>
            <a:ext cx="2487930" cy="658344"/>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6.  Non-mom (dad, aunt, uncle, etc.) focused advertising also </a:t>
            </a:r>
          </a:p>
        </p:txBody>
      </p:sp>
      <p:sp>
        <p:nvSpPr>
          <p:cNvPr id="29" name="Rectangle 28"/>
          <p:cNvSpPr/>
          <p:nvPr/>
        </p:nvSpPr>
        <p:spPr>
          <a:xfrm>
            <a:off x="3048000" y="5562600"/>
            <a:ext cx="2487930" cy="658344"/>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7. At a taste of WIC have a table to brainstorm idea how to help clients come to appointments   </a:t>
            </a:r>
          </a:p>
        </p:txBody>
      </p:sp>
      <p:sp>
        <p:nvSpPr>
          <p:cNvPr id="30" name="Rectangle 29"/>
          <p:cNvSpPr/>
          <p:nvPr/>
        </p:nvSpPr>
        <p:spPr>
          <a:xfrm>
            <a:off x="2743200" y="4819191"/>
            <a:ext cx="2487930" cy="658344"/>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6. Send outreach flier/ packet home with every client, and ask to give to others (tell a friend)</a:t>
            </a:r>
          </a:p>
        </p:txBody>
      </p:sp>
      <p:sp>
        <p:nvSpPr>
          <p:cNvPr id="31" name="Rectangle 30"/>
          <p:cNvSpPr/>
          <p:nvPr/>
        </p:nvSpPr>
        <p:spPr>
          <a:xfrm>
            <a:off x="5968365" y="6425172"/>
            <a:ext cx="2487930" cy="658344"/>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6. Reminder to PCP/ provider to refer to WIC/ provide breastfeeding support. And provide easy way for provider to connect to WIC/ get apt</a:t>
            </a:r>
          </a:p>
        </p:txBody>
      </p:sp>
    </p:spTree>
    <p:extLst>
      <p:ext uri="{BB962C8B-B14F-4D97-AF65-F5344CB8AC3E}">
        <p14:creationId xmlns:p14="http://schemas.microsoft.com/office/powerpoint/2010/main" val="338864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a:t>Level 2 Solution Storming</a:t>
            </a:r>
          </a:p>
        </p:txBody>
      </p:sp>
      <p:sp>
        <p:nvSpPr>
          <p:cNvPr id="3" name="Content Placeholder 2"/>
          <p:cNvSpPr>
            <a:spLocks noGrp="1"/>
          </p:cNvSpPr>
          <p:nvPr>
            <p:ph idx="1"/>
          </p:nvPr>
        </p:nvSpPr>
        <p:spPr>
          <a:xfrm>
            <a:off x="457200" y="1447800"/>
            <a:ext cx="4114800" cy="5029200"/>
          </a:xfrm>
        </p:spPr>
        <p:style>
          <a:lnRef idx="2">
            <a:schemeClr val="accent2"/>
          </a:lnRef>
          <a:fillRef idx="1">
            <a:schemeClr val="lt1"/>
          </a:fillRef>
          <a:effectRef idx="0">
            <a:schemeClr val="accent2"/>
          </a:effectRef>
          <a:fontRef idx="minor">
            <a:schemeClr val="dk1"/>
          </a:fontRef>
        </p:style>
        <p:txBody>
          <a:bodyPr>
            <a:normAutofit fontScale="62500" lnSpcReduction="20000"/>
          </a:bodyPr>
          <a:lstStyle/>
          <a:p>
            <a:pPr marL="0" indent="0">
              <a:buNone/>
            </a:pPr>
            <a:r>
              <a:rPr lang="en-US" b="1" dirty="0"/>
              <a:t>Level 2</a:t>
            </a:r>
          </a:p>
          <a:p>
            <a:pPr marL="514350" indent="-514350">
              <a:buFont typeface="+mj-lt"/>
              <a:buAutoNum type="alphaLcPeriod"/>
            </a:pPr>
            <a:r>
              <a:rPr lang="en-US" dirty="0"/>
              <a:t>No other care options for kids. so bring in</a:t>
            </a:r>
          </a:p>
          <a:p>
            <a:pPr marL="514350" indent="-514350">
              <a:buFont typeface="+mj-lt"/>
              <a:buAutoNum type="alphaLcPeriod"/>
            </a:pPr>
            <a:r>
              <a:rPr lang="en-US" dirty="0"/>
              <a:t>Frequency of appointments (end of Jan, beginning of Dec)</a:t>
            </a:r>
          </a:p>
          <a:p>
            <a:pPr marL="514350" indent="-514350">
              <a:buFont typeface="+mj-lt"/>
              <a:buAutoNum type="alphaLcPeriod"/>
            </a:pPr>
            <a:r>
              <a:rPr lang="en-US" dirty="0"/>
              <a:t>No “pregnant”/ “toddler/ children”  parking spaces</a:t>
            </a:r>
          </a:p>
          <a:p>
            <a:pPr marL="0" indent="0">
              <a:buNone/>
            </a:pPr>
            <a:endParaRPr lang="en-US" dirty="0"/>
          </a:p>
          <a:p>
            <a:pPr marL="0" indent="0">
              <a:buNone/>
            </a:pPr>
            <a:r>
              <a:rPr lang="en-US" b="1" dirty="0"/>
              <a:t>Level 3</a:t>
            </a:r>
          </a:p>
          <a:p>
            <a:pPr marL="514350" indent="-514350">
              <a:buFont typeface="+mj-lt"/>
              <a:buAutoNum type="alphaLcPeriod" startAt="7"/>
            </a:pPr>
            <a:r>
              <a:rPr lang="en-US" dirty="0"/>
              <a:t>Limited FTE/ invitations  to be at other locations (already addressing)</a:t>
            </a:r>
          </a:p>
          <a:p>
            <a:pPr marL="514350" indent="-514350">
              <a:buFont typeface="+mj-lt"/>
              <a:buAutoNum type="alphaLcPeriod" startAt="7"/>
            </a:pPr>
            <a:r>
              <a:rPr lang="en-US" dirty="0"/>
              <a:t>Many kids in program have bh challenges</a:t>
            </a:r>
          </a:p>
          <a:p>
            <a:pPr marL="514350" indent="-514350">
              <a:buFont typeface="+mj-lt"/>
              <a:buAutoNum type="alphaLcPeriod" startAt="7"/>
            </a:pPr>
            <a:r>
              <a:rPr lang="en-US" dirty="0"/>
              <a:t>Limited in schedule flexibility. Have never tried flexing over lunch. </a:t>
            </a:r>
          </a:p>
        </p:txBody>
      </p:sp>
      <p:sp>
        <p:nvSpPr>
          <p:cNvPr id="4" name="Title 1"/>
          <p:cNvSpPr txBox="1">
            <a:spLocks/>
          </p:cNvSpPr>
          <p:nvPr/>
        </p:nvSpPr>
        <p:spPr>
          <a:xfrm>
            <a:off x="457200" y="885524"/>
            <a:ext cx="8382000" cy="487362"/>
          </a:xfrm>
          <a:prstGeom prst="rect">
            <a:avLst/>
          </a:prstGeom>
        </p:spPr>
        <p:txBody>
          <a:bodyPr vert="horz" lIns="91440" tIns="45720" rIns="91440" bIns="45720" rtlCol="0" anchor="ct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dirty="0"/>
              <a:t>Problem (which keep?)	    Solutions</a:t>
            </a:r>
          </a:p>
        </p:txBody>
      </p:sp>
      <p:sp>
        <p:nvSpPr>
          <p:cNvPr id="18" name="Rectangle 17"/>
          <p:cNvSpPr/>
          <p:nvPr/>
        </p:nvSpPr>
        <p:spPr>
          <a:xfrm>
            <a:off x="4724400" y="2743200"/>
            <a:ext cx="1752600" cy="914400"/>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 Work with facilities/ operations to create client parking (not just from visitor parking). Also being discussed in Redmond </a:t>
            </a:r>
          </a:p>
        </p:txBody>
      </p:sp>
      <p:sp>
        <p:nvSpPr>
          <p:cNvPr id="19" name="Rectangle 18"/>
          <p:cNvSpPr/>
          <p:nvPr/>
        </p:nvSpPr>
        <p:spPr>
          <a:xfrm>
            <a:off x="4724400" y="2088013"/>
            <a:ext cx="1752600" cy="588519"/>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b. Explain to client why apt. closer together</a:t>
            </a:r>
          </a:p>
        </p:txBody>
      </p:sp>
      <p:sp>
        <p:nvSpPr>
          <p:cNvPr id="20" name="Rectangle 19"/>
          <p:cNvSpPr/>
          <p:nvPr/>
        </p:nvSpPr>
        <p:spPr>
          <a:xfrm>
            <a:off x="4724400" y="4572000"/>
            <a:ext cx="1752600" cy="588519"/>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A, h, Half-wall in waiting area</a:t>
            </a:r>
          </a:p>
        </p:txBody>
      </p:sp>
      <p:sp>
        <p:nvSpPr>
          <p:cNvPr id="21" name="Rectangle 20"/>
          <p:cNvSpPr/>
          <p:nvPr/>
        </p:nvSpPr>
        <p:spPr>
          <a:xfrm>
            <a:off x="4724400" y="3886200"/>
            <a:ext cx="2438400" cy="588519"/>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g. Work with head start and COPA. (also look into Mosaic, South Side </a:t>
            </a:r>
            <a:r>
              <a:rPr lang="en-US" sz="1200" b="1" dirty="0">
                <a:solidFill>
                  <a:schemeClr val="tx1"/>
                </a:solidFill>
              </a:rPr>
              <a:t>St. Charles</a:t>
            </a:r>
            <a:r>
              <a:rPr lang="en-US" sz="1200" dirty="0">
                <a:solidFill>
                  <a:schemeClr val="tx1"/>
                </a:solidFill>
              </a:rPr>
              <a:t>, Ariel Glen, Alice Hatch,)</a:t>
            </a:r>
          </a:p>
        </p:txBody>
      </p:sp>
      <p:sp>
        <p:nvSpPr>
          <p:cNvPr id="22" name="Rectangle 21"/>
          <p:cNvSpPr/>
          <p:nvPr/>
        </p:nvSpPr>
        <p:spPr>
          <a:xfrm>
            <a:off x="6553200" y="4572000"/>
            <a:ext cx="1828800" cy="588519"/>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a. Educate/ reminder to parents that don’t need to bring all children (but can if want to)</a:t>
            </a:r>
          </a:p>
        </p:txBody>
      </p:sp>
      <p:sp>
        <p:nvSpPr>
          <p:cNvPr id="23" name="Rectangle 22"/>
          <p:cNvSpPr/>
          <p:nvPr/>
        </p:nvSpPr>
        <p:spPr>
          <a:xfrm>
            <a:off x="8458200" y="4571997"/>
            <a:ext cx="1752600" cy="588519"/>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i. More Self-paced lessons</a:t>
            </a:r>
          </a:p>
        </p:txBody>
      </p:sp>
      <p:sp>
        <p:nvSpPr>
          <p:cNvPr id="24" name="Rectangle 23"/>
          <p:cNvSpPr/>
          <p:nvPr/>
        </p:nvSpPr>
        <p:spPr>
          <a:xfrm>
            <a:off x="6591300" y="2088013"/>
            <a:ext cx="1752600" cy="588519"/>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b. Look at request even if not already scheduled</a:t>
            </a:r>
          </a:p>
        </p:txBody>
      </p:sp>
      <p:sp>
        <p:nvSpPr>
          <p:cNvPr id="25" name="Rectangle 24"/>
          <p:cNvSpPr/>
          <p:nvPr/>
        </p:nvSpPr>
        <p:spPr>
          <a:xfrm>
            <a:off x="6584950" y="2819400"/>
            <a:ext cx="1752600" cy="588519"/>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i. More online classes for people who cannot get here</a:t>
            </a:r>
          </a:p>
        </p:txBody>
      </p:sp>
      <p:sp>
        <p:nvSpPr>
          <p:cNvPr id="26" name="Rectangle 25"/>
          <p:cNvSpPr/>
          <p:nvPr/>
        </p:nvSpPr>
        <p:spPr>
          <a:xfrm>
            <a:off x="8458200" y="2819400"/>
            <a:ext cx="1752600" cy="588519"/>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i. Home visiting nurse for follow-up apt</a:t>
            </a:r>
          </a:p>
        </p:txBody>
      </p:sp>
      <p:sp>
        <p:nvSpPr>
          <p:cNvPr id="27" name="Rectangle 26"/>
          <p:cNvSpPr/>
          <p:nvPr/>
        </p:nvSpPr>
        <p:spPr>
          <a:xfrm>
            <a:off x="4777740" y="5312916"/>
            <a:ext cx="2232660" cy="588519"/>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i. Potential lunch/ late afternoon (3:45/4:00/4:15) (esp. Maria)</a:t>
            </a:r>
          </a:p>
        </p:txBody>
      </p:sp>
    </p:spTree>
    <p:extLst>
      <p:ext uri="{BB962C8B-B14F-4D97-AF65-F5344CB8AC3E}">
        <p14:creationId xmlns:p14="http://schemas.microsoft.com/office/powerpoint/2010/main" val="1664932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p:cNvGrpSpPr/>
          <p:nvPr/>
        </p:nvGrpSpPr>
        <p:grpSpPr>
          <a:xfrm>
            <a:off x="457197" y="106733"/>
            <a:ext cx="7916181" cy="6623595"/>
            <a:chOff x="522336" y="82005"/>
            <a:chExt cx="7916181" cy="6623595"/>
          </a:xfrm>
        </p:grpSpPr>
        <p:pic>
          <p:nvPicPr>
            <p:cNvPr id="4" name="Picture 3"/>
            <p:cNvPicPr/>
            <p:nvPr/>
          </p:nvPicPr>
          <p:blipFill>
            <a:blip r:embed="rId2"/>
            <a:stretch>
              <a:fillRect/>
            </a:stretch>
          </p:blipFill>
          <p:spPr>
            <a:xfrm>
              <a:off x="522336" y="82005"/>
              <a:ext cx="7916181" cy="6623595"/>
            </a:xfrm>
            <a:prstGeom prst="rect">
              <a:avLst/>
            </a:prstGeom>
          </p:spPr>
        </p:pic>
        <p:sp>
          <p:nvSpPr>
            <p:cNvPr id="5" name="Rectangle 4"/>
            <p:cNvSpPr/>
            <p:nvPr/>
          </p:nvSpPr>
          <p:spPr>
            <a:xfrm>
              <a:off x="2819400" y="6070333"/>
              <a:ext cx="37338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Feasibility: Ability to implement</a:t>
              </a:r>
            </a:p>
          </p:txBody>
        </p:sp>
        <p:sp>
          <p:nvSpPr>
            <p:cNvPr id="6" name="Rectangle 5"/>
            <p:cNvSpPr/>
            <p:nvPr/>
          </p:nvSpPr>
          <p:spPr>
            <a:xfrm rot="16200000">
              <a:off x="-1349941" y="2873942"/>
              <a:ext cx="4800602" cy="4243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Effectiveness: Impact on eliminating the problem</a:t>
              </a:r>
            </a:p>
          </p:txBody>
        </p:sp>
      </p:grpSp>
      <p:sp>
        <p:nvSpPr>
          <p:cNvPr id="10" name="Rectangle 9"/>
          <p:cNvSpPr/>
          <p:nvPr/>
        </p:nvSpPr>
        <p:spPr>
          <a:xfrm>
            <a:off x="5645804" y="768240"/>
            <a:ext cx="3173730" cy="436119"/>
          </a:xfrm>
          <a:prstGeom prst="rect">
            <a:avLst/>
          </a:prstGeom>
          <a:solidFill>
            <a:schemeClr val="bg1">
              <a:lumMod val="9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rPr>
              <a:t>1. Create standard way of entering client information into TWIST (describe how many phone numbers, etc..). Include process client return/ check in</a:t>
            </a:r>
          </a:p>
        </p:txBody>
      </p:sp>
      <p:sp>
        <p:nvSpPr>
          <p:cNvPr id="11" name="Rectangle 10"/>
          <p:cNvSpPr/>
          <p:nvPr/>
        </p:nvSpPr>
        <p:spPr>
          <a:xfrm>
            <a:off x="5066393" y="1092041"/>
            <a:ext cx="3173730" cy="458742"/>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rPr>
              <a:t>2 &amp; 5. Ask if State can change time frame of text from TWIST or new system (multiple reminders). Day of, two days, and day of as example. </a:t>
            </a:r>
          </a:p>
        </p:txBody>
      </p:sp>
      <p:sp>
        <p:nvSpPr>
          <p:cNvPr id="12" name="Rectangle 11"/>
          <p:cNvSpPr/>
          <p:nvPr/>
        </p:nvSpPr>
        <p:spPr>
          <a:xfrm>
            <a:off x="5474600" y="1848764"/>
            <a:ext cx="3173730" cy="411601"/>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rPr>
              <a:t>1. Text preferable to phone call (unclick/ remove voice in Twist). Ask client if can use text because more efficient/ effective. Ask if can get text at phone number.  </a:t>
            </a:r>
          </a:p>
        </p:txBody>
      </p:sp>
      <p:sp>
        <p:nvSpPr>
          <p:cNvPr id="13" name="Rectangle 12"/>
          <p:cNvSpPr/>
          <p:nvPr/>
        </p:nvSpPr>
        <p:spPr>
          <a:xfrm>
            <a:off x="5432366" y="827912"/>
            <a:ext cx="3173730" cy="474741"/>
          </a:xfrm>
          <a:prstGeom prst="rect">
            <a:avLst/>
          </a:prstGeom>
          <a:solidFill>
            <a:schemeClr val="bg1">
              <a:lumMod val="9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2. Check feasibility: How could you get apt reminder &amp; apt information in app? (WIC shopper app- not all clients have): Go to State</a:t>
            </a:r>
          </a:p>
        </p:txBody>
      </p:sp>
      <p:sp>
        <p:nvSpPr>
          <p:cNvPr id="14" name="Rectangle 13"/>
          <p:cNvSpPr/>
          <p:nvPr/>
        </p:nvSpPr>
        <p:spPr>
          <a:xfrm>
            <a:off x="1801375" y="3742591"/>
            <a:ext cx="3173730" cy="838200"/>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rPr>
              <a:t>3 &amp; 5. Include in person scheduling if client prefers it (not auto scheduled). This means client might see different person if someone on vacation.  Would need to be able to LOCK schedule in TWIST.  Does show manual in TWIST. Record non-auto scheduled in another place. (Needs to be all or none?). Have clients schedule appointment on way out. </a:t>
            </a:r>
          </a:p>
        </p:txBody>
      </p:sp>
      <p:sp>
        <p:nvSpPr>
          <p:cNvPr id="15" name="Rectangle 14"/>
          <p:cNvSpPr/>
          <p:nvPr/>
        </p:nvSpPr>
        <p:spPr>
          <a:xfrm>
            <a:off x="1752599" y="487368"/>
            <a:ext cx="3276601" cy="198432"/>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3. Call clients/ notification in app for clients to call and schedule? </a:t>
            </a:r>
          </a:p>
        </p:txBody>
      </p:sp>
      <p:sp>
        <p:nvSpPr>
          <p:cNvPr id="16" name="Rectangle 15"/>
          <p:cNvSpPr/>
          <p:nvPr/>
        </p:nvSpPr>
        <p:spPr>
          <a:xfrm>
            <a:off x="5067615" y="3867432"/>
            <a:ext cx="3173730" cy="294259"/>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rPr>
              <a:t>4. There is a spot for email. Include in process if client wants (two day in advance notice). </a:t>
            </a:r>
          </a:p>
        </p:txBody>
      </p:sp>
      <p:sp>
        <p:nvSpPr>
          <p:cNvPr id="17" name="Rectangle 16"/>
          <p:cNvSpPr/>
          <p:nvPr/>
        </p:nvSpPr>
        <p:spPr>
          <a:xfrm>
            <a:off x="5066393" y="4237972"/>
            <a:ext cx="3173730" cy="211404"/>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rPr>
              <a:t>4. Only send mail to those who request it</a:t>
            </a:r>
          </a:p>
        </p:txBody>
      </p:sp>
      <p:sp>
        <p:nvSpPr>
          <p:cNvPr id="18" name="Rectangle 17"/>
          <p:cNvSpPr/>
          <p:nvPr/>
        </p:nvSpPr>
        <p:spPr>
          <a:xfrm>
            <a:off x="5579824" y="2093994"/>
            <a:ext cx="3173730" cy="513991"/>
          </a:xfrm>
          <a:prstGeom prst="rect">
            <a:avLst/>
          </a:prstGeom>
          <a:solidFill>
            <a:schemeClr val="bg1">
              <a:lumMod val="9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rPr>
              <a:t>4. Talk to state to sate to ask if can send electronic reminder instead of initial mail reminder (send in advance): Can we have better reporting system instead of answer system (1 can come to app, 2 cannot come)</a:t>
            </a:r>
          </a:p>
        </p:txBody>
      </p:sp>
      <p:sp>
        <p:nvSpPr>
          <p:cNvPr id="19" name="Rectangle 18"/>
          <p:cNvSpPr/>
          <p:nvPr/>
        </p:nvSpPr>
        <p:spPr>
          <a:xfrm>
            <a:off x="1801375" y="4646346"/>
            <a:ext cx="3173730" cy="329698"/>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rPr>
              <a:t>4. Make appointment reminder/ letter format more personable/ feel welcome</a:t>
            </a:r>
          </a:p>
        </p:txBody>
      </p:sp>
      <p:sp>
        <p:nvSpPr>
          <p:cNvPr id="20" name="Rectangle 19"/>
          <p:cNvSpPr/>
          <p:nvPr/>
        </p:nvSpPr>
        <p:spPr>
          <a:xfrm>
            <a:off x="5496958" y="1643038"/>
            <a:ext cx="3173730" cy="430136"/>
          </a:xfrm>
          <a:prstGeom prst="rect">
            <a:avLst/>
          </a:prstGeom>
          <a:solidFill>
            <a:schemeClr val="bg1">
              <a:lumMod val="9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rPr>
              <a:t>5. Send blast text to see if clients can confirm apt (please call this week if need to change). 2 months in advance . If don’t get test, ask client to call if cannot make apt</a:t>
            </a:r>
          </a:p>
        </p:txBody>
      </p:sp>
      <p:sp>
        <p:nvSpPr>
          <p:cNvPr id="21" name="Rectangle 20"/>
          <p:cNvSpPr/>
          <p:nvPr/>
        </p:nvSpPr>
        <p:spPr>
          <a:xfrm>
            <a:off x="6096000" y="482581"/>
            <a:ext cx="3173730" cy="353544"/>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rPr>
              <a:t>6. Add dollar amount/ other value of food package to cheat sheet &amp; in initial apt</a:t>
            </a:r>
          </a:p>
        </p:txBody>
      </p:sp>
      <p:sp>
        <p:nvSpPr>
          <p:cNvPr id="25" name="Rectangle 24"/>
          <p:cNvSpPr/>
          <p:nvPr/>
        </p:nvSpPr>
        <p:spPr>
          <a:xfrm>
            <a:off x="1752600" y="176290"/>
            <a:ext cx="3276601" cy="280518"/>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rPr>
              <a:t>6 &amp;7. More walk-in slots, especially in Redmond. (regular times daily/ weekly)</a:t>
            </a:r>
          </a:p>
        </p:txBody>
      </p:sp>
      <p:sp>
        <p:nvSpPr>
          <p:cNvPr id="28" name="Rectangle 27"/>
          <p:cNvSpPr/>
          <p:nvPr/>
        </p:nvSpPr>
        <p:spPr>
          <a:xfrm>
            <a:off x="1752600" y="2922943"/>
            <a:ext cx="3276599" cy="495588"/>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6. Go to partners (ex: cocc, osu, etc.), / set up table at </a:t>
            </a:r>
            <a:r>
              <a:rPr lang="en-US" sz="900" b="1" dirty="0">
                <a:solidFill>
                  <a:schemeClr val="tx1"/>
                </a:solidFill>
              </a:rPr>
              <a:t>colleges</a:t>
            </a:r>
            <a:r>
              <a:rPr lang="en-US" sz="900" dirty="0">
                <a:solidFill>
                  <a:schemeClr val="tx1"/>
                </a:solidFill>
              </a:rPr>
              <a:t>, etc.. to provide WIC information, and booths at fairs (pre screening, hospital ,etc.)</a:t>
            </a:r>
          </a:p>
        </p:txBody>
      </p:sp>
      <p:sp>
        <p:nvSpPr>
          <p:cNvPr id="31" name="Rectangle 30"/>
          <p:cNvSpPr/>
          <p:nvPr/>
        </p:nvSpPr>
        <p:spPr>
          <a:xfrm>
            <a:off x="5054595" y="2927913"/>
            <a:ext cx="3197328" cy="298513"/>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6. Send outreach flier/ packet home with every client, and ask to give to others (tell a friend)</a:t>
            </a:r>
          </a:p>
        </p:txBody>
      </p:sp>
      <p:sp>
        <p:nvSpPr>
          <p:cNvPr id="32" name="Rectangle 31"/>
          <p:cNvSpPr/>
          <p:nvPr/>
        </p:nvSpPr>
        <p:spPr>
          <a:xfrm>
            <a:off x="1751712" y="736734"/>
            <a:ext cx="3277487" cy="406266"/>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rPr>
              <a:t>6. Reminder to hospital/ provider to refer to WIC/ provide breastfeeding support. And provide easy way for provider to connect to WIC/ get apt</a:t>
            </a:r>
          </a:p>
        </p:txBody>
      </p:sp>
      <p:sp>
        <p:nvSpPr>
          <p:cNvPr id="33" name="Rectangle 32"/>
          <p:cNvSpPr/>
          <p:nvPr/>
        </p:nvSpPr>
        <p:spPr>
          <a:xfrm>
            <a:off x="5773512" y="69888"/>
            <a:ext cx="3222722" cy="923595"/>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rPr>
              <a:t>6.IC promo on KTVZ (WIC client), Z21 Cares for Kids (partner), see if we can add WIC to z21 care for kids, bus poser, etc. (Heather)  </a:t>
            </a:r>
          </a:p>
          <a:p>
            <a:pPr marL="228600" indent="-228600">
              <a:buAutoNum type="arabicPeriod" startAt="6"/>
            </a:pPr>
            <a:r>
              <a:rPr lang="en-US" sz="900" dirty="0">
                <a:solidFill>
                  <a:schemeClr val="tx1"/>
                </a:solidFill>
              </a:rPr>
              <a:t>Non-mom (dad, aunt, uncle, etc.) focused advertising also </a:t>
            </a:r>
          </a:p>
          <a:p>
            <a:r>
              <a:rPr lang="en-US" sz="900" dirty="0">
                <a:solidFill>
                  <a:schemeClr val="tx1"/>
                </a:solidFill>
              </a:rPr>
              <a:t>6. More Facebook presence (Heather)</a:t>
            </a:r>
          </a:p>
          <a:p>
            <a:r>
              <a:rPr lang="en-US" sz="900" dirty="0">
                <a:solidFill>
                  <a:schemeClr val="tx1"/>
                </a:solidFill>
              </a:rPr>
              <a:t>6. On bulletin board/ other locations: value of WIC package</a:t>
            </a:r>
          </a:p>
          <a:p>
            <a:r>
              <a:rPr lang="en-US" sz="900" dirty="0">
                <a:solidFill>
                  <a:schemeClr val="tx1"/>
                </a:solidFill>
              </a:rPr>
              <a:t>7. At a taste of WIC have a table to brainstorm idea how to help clients come to appointments   </a:t>
            </a:r>
          </a:p>
        </p:txBody>
      </p:sp>
      <p:sp>
        <p:nvSpPr>
          <p:cNvPr id="35" name="Rectangle 34"/>
          <p:cNvSpPr/>
          <p:nvPr/>
        </p:nvSpPr>
        <p:spPr>
          <a:xfrm>
            <a:off x="5104096" y="646792"/>
            <a:ext cx="1553239" cy="1034429"/>
          </a:xfrm>
          <a:prstGeom prst="rect">
            <a:avLst/>
          </a:prstGeom>
          <a:solidFill>
            <a:schemeClr val="bg1">
              <a:lumMod val="95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6. Check feasibility: (Gant?) Prize (gas card) package/ raffle/ incentive for coming to apt.</a:t>
            </a:r>
          </a:p>
          <a:p>
            <a:pPr algn="ctr"/>
            <a:r>
              <a:rPr lang="en-US" sz="900" dirty="0">
                <a:solidFill>
                  <a:schemeClr val="tx1"/>
                </a:solidFill>
              </a:rPr>
              <a:t>6. Write prize for those who give WIC referrals</a:t>
            </a:r>
          </a:p>
        </p:txBody>
      </p:sp>
      <p:sp>
        <p:nvSpPr>
          <p:cNvPr id="36" name="Rectangle 35"/>
          <p:cNvSpPr/>
          <p:nvPr/>
        </p:nvSpPr>
        <p:spPr>
          <a:xfrm>
            <a:off x="5033328" y="768566"/>
            <a:ext cx="3221036" cy="310302"/>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rPr>
              <a:t>c. Work with facilities/ operations to create client parking (not just from visitor parking). Also being discussed in Redmond </a:t>
            </a:r>
          </a:p>
        </p:txBody>
      </p:sp>
      <p:sp>
        <p:nvSpPr>
          <p:cNvPr id="37" name="Rectangle 36"/>
          <p:cNvSpPr/>
          <p:nvPr/>
        </p:nvSpPr>
        <p:spPr>
          <a:xfrm>
            <a:off x="5054595" y="3586257"/>
            <a:ext cx="3199770" cy="223743"/>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b. Explain to client why apt. closer together</a:t>
            </a:r>
          </a:p>
        </p:txBody>
      </p:sp>
      <p:sp>
        <p:nvSpPr>
          <p:cNvPr id="38" name="Rectangle 37"/>
          <p:cNvSpPr/>
          <p:nvPr/>
        </p:nvSpPr>
        <p:spPr>
          <a:xfrm>
            <a:off x="1747283" y="3480302"/>
            <a:ext cx="3281915" cy="211911"/>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A, h, Half-wall in waiting area</a:t>
            </a:r>
          </a:p>
        </p:txBody>
      </p:sp>
      <p:sp>
        <p:nvSpPr>
          <p:cNvPr id="39" name="Rectangle 38"/>
          <p:cNvSpPr/>
          <p:nvPr/>
        </p:nvSpPr>
        <p:spPr>
          <a:xfrm>
            <a:off x="5033329" y="341587"/>
            <a:ext cx="3221036" cy="371636"/>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a:solidFill>
                  <a:schemeClr val="tx1"/>
                </a:solidFill>
              </a:rPr>
              <a:t>g. Work with head start and COPA. (also look into Mosaic, South Side </a:t>
            </a:r>
            <a:r>
              <a:rPr lang="en-US" sz="900" b="1" dirty="0">
                <a:solidFill>
                  <a:schemeClr val="tx1"/>
                </a:solidFill>
              </a:rPr>
              <a:t>St. Charles</a:t>
            </a:r>
            <a:r>
              <a:rPr lang="en-US" sz="900" dirty="0">
                <a:solidFill>
                  <a:schemeClr val="tx1"/>
                </a:solidFill>
              </a:rPr>
              <a:t>, Ariel Glen, Alice Hatch,) other location</a:t>
            </a:r>
          </a:p>
        </p:txBody>
      </p:sp>
      <p:sp>
        <p:nvSpPr>
          <p:cNvPr id="40" name="Rectangle 39"/>
          <p:cNvSpPr/>
          <p:nvPr/>
        </p:nvSpPr>
        <p:spPr>
          <a:xfrm>
            <a:off x="5039355" y="5177140"/>
            <a:ext cx="3169344" cy="294259"/>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a. Educate/ reminder to parents that don’t need to bring all children (but can if want to)</a:t>
            </a:r>
          </a:p>
        </p:txBody>
      </p:sp>
      <p:sp>
        <p:nvSpPr>
          <p:cNvPr id="41" name="Rectangle 40"/>
          <p:cNvSpPr/>
          <p:nvPr/>
        </p:nvSpPr>
        <p:spPr>
          <a:xfrm>
            <a:off x="6115626" y="979786"/>
            <a:ext cx="3169344" cy="324579"/>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i. More online lessons (skype apt/ long distance apt) (when i.e. does not appear necessary in notes)- to open more apt slots</a:t>
            </a:r>
          </a:p>
        </p:txBody>
      </p:sp>
      <p:sp>
        <p:nvSpPr>
          <p:cNvPr id="42" name="Rectangle 41"/>
          <p:cNvSpPr/>
          <p:nvPr/>
        </p:nvSpPr>
        <p:spPr>
          <a:xfrm>
            <a:off x="5054595" y="3262242"/>
            <a:ext cx="3197327" cy="294259"/>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b. Look at request even if not already scheduled (look ahead/ coordinate schedule)</a:t>
            </a:r>
          </a:p>
        </p:txBody>
      </p:sp>
      <p:sp>
        <p:nvSpPr>
          <p:cNvPr id="44" name="Rectangle 43"/>
          <p:cNvSpPr/>
          <p:nvPr/>
        </p:nvSpPr>
        <p:spPr>
          <a:xfrm>
            <a:off x="5501347" y="12163"/>
            <a:ext cx="3169344" cy="330899"/>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i. Increase Home visiting nurse for follow-up apt: add these apt to TWIST</a:t>
            </a:r>
          </a:p>
        </p:txBody>
      </p:sp>
      <p:sp>
        <p:nvSpPr>
          <p:cNvPr id="45" name="Rectangle 44"/>
          <p:cNvSpPr/>
          <p:nvPr/>
        </p:nvSpPr>
        <p:spPr>
          <a:xfrm>
            <a:off x="6714815" y="57313"/>
            <a:ext cx="3173730" cy="335516"/>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AutoNum type="romanLcPeriod"/>
            </a:pPr>
            <a:r>
              <a:rPr lang="en-US" sz="900" dirty="0">
                <a:solidFill>
                  <a:schemeClr val="tx1"/>
                </a:solidFill>
              </a:rPr>
              <a:t>Potential lunch/ late afternoon (3:45/4:00/4:15) (esp. Maria) (NOT on Thursdays) </a:t>
            </a:r>
          </a:p>
        </p:txBody>
      </p:sp>
      <p:sp>
        <p:nvSpPr>
          <p:cNvPr id="49" name="Rectangle 48"/>
          <p:cNvSpPr/>
          <p:nvPr/>
        </p:nvSpPr>
        <p:spPr>
          <a:xfrm>
            <a:off x="5040646" y="4811195"/>
            <a:ext cx="3169344" cy="324579"/>
          </a:xfrm>
          <a:prstGeom prst="rect">
            <a:avLst/>
          </a:prstGeom>
          <a:solidFill>
            <a:schemeClr val="accent3">
              <a:lumMod val="20000"/>
              <a:lumOff val="80000"/>
            </a:schemeClr>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i. More Self-paced lessons</a:t>
            </a:r>
          </a:p>
        </p:txBody>
      </p:sp>
    </p:spTree>
    <p:extLst>
      <p:ext uri="{BB962C8B-B14F-4D97-AF65-F5344CB8AC3E}">
        <p14:creationId xmlns:p14="http://schemas.microsoft.com/office/powerpoint/2010/main" val="4067910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Action planning: use project management toolkit</a:t>
            </a:r>
          </a:p>
          <a:p>
            <a:endParaRPr lang="en-US" dirty="0"/>
          </a:p>
        </p:txBody>
      </p:sp>
    </p:spTree>
    <p:extLst>
      <p:ext uri="{BB962C8B-B14F-4D97-AF65-F5344CB8AC3E}">
        <p14:creationId xmlns:p14="http://schemas.microsoft.com/office/powerpoint/2010/main" val="41325778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TotalTime>
  <Words>2777</Words>
  <Application>Microsoft Office PowerPoint</Application>
  <PresentationFormat>On-screen Show (4:3)</PresentationFormat>
  <Paragraphs>229</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PowerPoint Presentation</vt:lpstr>
      <vt:lpstr>PowerPoint Presentation</vt:lpstr>
      <vt:lpstr>Level One (Top) Priority Problems</vt:lpstr>
      <vt:lpstr>Level 2 &amp; 3 (intermediate) Problems</vt:lpstr>
      <vt:lpstr>Level One Solution Storming</vt:lpstr>
      <vt:lpstr>Level 2 Solution Storming</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Channa Lindsay</dc:creator>
  <cp:lastModifiedBy>Kusuma Madamala</cp:lastModifiedBy>
  <cp:revision>86</cp:revision>
  <dcterms:created xsi:type="dcterms:W3CDTF">2017-01-26T19:06:54Z</dcterms:created>
  <dcterms:modified xsi:type="dcterms:W3CDTF">2018-03-13T18:18:09Z</dcterms:modified>
</cp:coreProperties>
</file>