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sldIdLst>
    <p:sldId id="260" r:id="rId2"/>
    <p:sldId id="261" r:id="rId3"/>
    <p:sldId id="338" r:id="rId4"/>
    <p:sldId id="339" r:id="rId5"/>
    <p:sldId id="340" r:id="rId6"/>
    <p:sldId id="341" r:id="rId7"/>
    <p:sldId id="322" r:id="rId8"/>
    <p:sldId id="331" r:id="rId9"/>
    <p:sldId id="323" r:id="rId10"/>
    <p:sldId id="324" r:id="rId11"/>
    <p:sldId id="325" r:id="rId12"/>
    <p:sldId id="326" r:id="rId13"/>
    <p:sldId id="327" r:id="rId14"/>
    <p:sldId id="269" r:id="rId15"/>
    <p:sldId id="271" r:id="rId16"/>
    <p:sldId id="275" r:id="rId17"/>
    <p:sldId id="304" r:id="rId18"/>
    <p:sldId id="313" r:id="rId19"/>
    <p:sldId id="317" r:id="rId20"/>
    <p:sldId id="314" r:id="rId21"/>
    <p:sldId id="277" r:id="rId22"/>
    <p:sldId id="278" r:id="rId23"/>
    <p:sldId id="281" r:id="rId24"/>
    <p:sldId id="282" r:id="rId25"/>
    <p:sldId id="315" r:id="rId26"/>
    <p:sldId id="319" r:id="rId27"/>
    <p:sldId id="283" r:id="rId28"/>
    <p:sldId id="285" r:id="rId29"/>
    <p:sldId id="303" r:id="rId30"/>
    <p:sldId id="320" r:id="rId31"/>
    <p:sldId id="321" r:id="rId32"/>
    <p:sldId id="342" r:id="rId33"/>
    <p:sldId id="290" r:id="rId34"/>
    <p:sldId id="332" r:id="rId35"/>
    <p:sldId id="292" r:id="rId36"/>
    <p:sldId id="328" r:id="rId37"/>
    <p:sldId id="334" r:id="rId38"/>
    <p:sldId id="333" r:id="rId39"/>
    <p:sldId id="295" r:id="rId40"/>
    <p:sldId id="330" r:id="rId41"/>
    <p:sldId id="298" r:id="rId42"/>
    <p:sldId id="316" r:id="rId43"/>
  </p:sldIdLst>
  <p:sldSz cx="9144000" cy="6858000" type="screen4x3"/>
  <p:notesSz cx="6980238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9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CC0000"/>
    <a:srgbClr val="FF505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7" autoAdjust="0"/>
    <p:restoredTop sz="96866" autoAdjust="0"/>
  </p:normalViewPr>
  <p:slideViewPr>
    <p:cSldViewPr>
      <p:cViewPr>
        <p:scale>
          <a:sx n="60" d="100"/>
          <a:sy n="60" d="100"/>
        </p:scale>
        <p:origin x="1020" y="3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52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932"/>
    </p:cViewPr>
  </p:sorterViewPr>
  <p:notesViewPr>
    <p:cSldViewPr>
      <p:cViewPr varScale="1">
        <p:scale>
          <a:sx n="56" d="100"/>
          <a:sy n="56" d="100"/>
        </p:scale>
        <p:origin x="1758" y="90"/>
      </p:cViewPr>
      <p:guideLst>
        <p:guide orient="horz" pos="2880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F88658-9093-4138-BB64-A5401B87C898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4B9444-28DF-4383-83A9-5201A49BE5CE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Monday</a:t>
          </a:r>
          <a:endParaRPr lang="en-US" dirty="0">
            <a:solidFill>
              <a:srgbClr val="FFC000"/>
            </a:solidFill>
          </a:endParaRPr>
        </a:p>
      </dgm:t>
    </dgm:pt>
    <dgm:pt modelId="{3552D514-D0E4-4EE4-AC9F-A27C8608E94F}" type="parTrans" cxnId="{59072406-7880-4FC5-80EC-429D51A15D6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664814D-4E6E-49AC-A716-BC6C1A5FB1E7}" type="sibTrans" cxnId="{59072406-7880-4FC5-80EC-429D51A15D6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5CBD7BE-1BEF-4B93-A4BA-2333A6E00A8C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1 page tools (English)</a:t>
          </a:r>
          <a:endParaRPr lang="en-US" dirty="0">
            <a:solidFill>
              <a:schemeClr val="bg1"/>
            </a:solidFill>
          </a:endParaRPr>
        </a:p>
      </dgm:t>
    </dgm:pt>
    <dgm:pt modelId="{17C95A8E-9A50-4776-A225-55334A96ED78}" type="parTrans" cxnId="{B1F78B69-3DB2-4621-859E-17E3E217E5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6E0F649-6AF2-41B1-ADF0-7C3A02FEA650}" type="sibTrans" cxnId="{B1F78B69-3DB2-4621-859E-17E3E217E5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2257D9A-0E52-49C2-A39E-20D67E9B354E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September </a:t>
          </a:r>
          <a:endParaRPr lang="en-US" dirty="0">
            <a:solidFill>
              <a:srgbClr val="FFC000"/>
            </a:solidFill>
          </a:endParaRPr>
        </a:p>
      </dgm:t>
    </dgm:pt>
    <dgm:pt modelId="{0E9BDF23-AEC8-4E40-B70C-ED1A2B4C7C23}" type="parTrans" cxnId="{06C8E114-CE3B-4D75-98F4-4BE47BFF889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D1B916-0CE8-48BE-BE85-665344F1B3CD}" type="sibTrans" cxnId="{06C8E114-CE3B-4D75-98F4-4BE47BFF889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38B8646-8791-4A48-A5E3-CB68D3CE2C26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1 Page tools in Spanish </a:t>
          </a:r>
          <a:endParaRPr lang="en-US" dirty="0">
            <a:solidFill>
              <a:schemeClr val="bg1"/>
            </a:solidFill>
          </a:endParaRPr>
        </a:p>
      </dgm:t>
    </dgm:pt>
    <dgm:pt modelId="{D4561377-F2AA-47C6-926C-A43992EE6BDA}" type="parTrans" cxnId="{3F2E4568-35F1-4983-939D-350AD7A08C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37A76BA-E064-43EC-87A4-FB0DD326B262}" type="sibTrans" cxnId="{3F2E4568-35F1-4983-939D-350AD7A08C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BEDD120-5432-4537-88A4-F26902642D33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November + Quarterly</a:t>
          </a:r>
          <a:endParaRPr lang="en-US" dirty="0">
            <a:solidFill>
              <a:srgbClr val="FFC000"/>
            </a:solidFill>
          </a:endParaRPr>
        </a:p>
      </dgm:t>
    </dgm:pt>
    <dgm:pt modelId="{F34F4CC2-EFA3-424B-A4F0-CA37ADB874D7}" type="parTrans" cxnId="{F41CDDB8-2C34-46B7-92E4-C8594A5E7BB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A321DF3-4B92-4164-A38F-795C6A124582}" type="sibTrans" cxnId="{F41CDDB8-2C34-46B7-92E4-C8594A5E7BB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01D0814-D3E8-4B02-B295-7C19DE61E019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Email Newsletters</a:t>
          </a:r>
          <a:endParaRPr lang="en-US" dirty="0">
            <a:solidFill>
              <a:schemeClr val="bg1"/>
            </a:solidFill>
          </a:endParaRPr>
        </a:p>
      </dgm:t>
    </dgm:pt>
    <dgm:pt modelId="{E704E719-B5AD-4296-A34C-0655D1EFD884}" type="parTrans" cxnId="{CECDE0E3-B289-4120-BFFB-46020FBF24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8A2FD5-677E-4A85-A23D-2EACA12CD407}" type="sibTrans" cxnId="{CECDE0E3-B289-4120-BFFB-46020FBF24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47F880-2821-45B5-B3CC-3E7270B858EA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Website with tools &amp; resources</a:t>
          </a:r>
          <a:endParaRPr lang="en-US" dirty="0">
            <a:solidFill>
              <a:schemeClr val="bg1"/>
            </a:solidFill>
          </a:endParaRPr>
        </a:p>
      </dgm:t>
    </dgm:pt>
    <dgm:pt modelId="{7D99A8F0-B486-4908-A34B-E562DCA6B06E}" type="parTrans" cxnId="{80BD5C99-4DDE-4C28-92D1-348C8248647F}">
      <dgm:prSet/>
      <dgm:spPr/>
      <dgm:t>
        <a:bodyPr/>
        <a:lstStyle/>
        <a:p>
          <a:endParaRPr lang="en-US"/>
        </a:p>
      </dgm:t>
    </dgm:pt>
    <dgm:pt modelId="{0575E532-77BB-4815-AA6B-F39256FEC912}" type="sibTrans" cxnId="{80BD5C99-4DDE-4C28-92D1-348C8248647F}">
      <dgm:prSet/>
      <dgm:spPr/>
      <dgm:t>
        <a:bodyPr/>
        <a:lstStyle/>
        <a:p>
          <a:endParaRPr lang="en-US"/>
        </a:p>
      </dgm:t>
    </dgm:pt>
    <dgm:pt modelId="{95F7D9ED-AF09-48C9-AA02-E9899FEA2A73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CV Follow-up visits for CDI</a:t>
          </a:r>
          <a:endParaRPr lang="en-US" dirty="0">
            <a:solidFill>
              <a:schemeClr val="bg1"/>
            </a:solidFill>
          </a:endParaRPr>
        </a:p>
      </dgm:t>
    </dgm:pt>
    <dgm:pt modelId="{4C2D0BED-37BF-4050-8F89-F00CE4E21E22}" type="parTrans" cxnId="{DCF6F34A-2404-4534-B1CB-CB291C1DB754}">
      <dgm:prSet/>
      <dgm:spPr/>
      <dgm:t>
        <a:bodyPr/>
        <a:lstStyle/>
        <a:p>
          <a:endParaRPr lang="en-US"/>
        </a:p>
      </dgm:t>
    </dgm:pt>
    <dgm:pt modelId="{3C558DED-5B84-42DA-9A82-B1D9E5A48D33}" type="sibTrans" cxnId="{DCF6F34A-2404-4534-B1CB-CB291C1DB754}">
      <dgm:prSet/>
      <dgm:spPr/>
      <dgm:t>
        <a:bodyPr/>
        <a:lstStyle/>
        <a:p>
          <a:endParaRPr lang="en-US"/>
        </a:p>
      </dgm:t>
    </dgm:pt>
    <dgm:pt modelId="{1757F99D-5B3D-47A2-B129-754526DE0F20}">
      <dgm:prSet phldrT="[Text]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92493C61-43BE-449C-AE0B-188E09FC953C}" type="parTrans" cxnId="{413F214A-2A40-4822-8E3B-5BDC64F080EB}">
      <dgm:prSet/>
      <dgm:spPr/>
      <dgm:t>
        <a:bodyPr/>
        <a:lstStyle/>
        <a:p>
          <a:endParaRPr lang="en-US"/>
        </a:p>
      </dgm:t>
    </dgm:pt>
    <dgm:pt modelId="{A233DAEB-7CF9-4281-B0BC-EFA001A6EFDC}" type="sibTrans" cxnId="{413F214A-2A40-4822-8E3B-5BDC64F080EB}">
      <dgm:prSet/>
      <dgm:spPr/>
      <dgm:t>
        <a:bodyPr/>
        <a:lstStyle/>
        <a:p>
          <a:endParaRPr lang="en-US"/>
        </a:p>
      </dgm:t>
    </dgm:pt>
    <dgm:pt modelId="{C9998433-E3E7-4C09-B21D-FA7DF6513487}">
      <dgm:prSet phldrT="[Text]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5BD156BE-8FE2-488D-AE0C-5E63BAFBC39B}" type="parTrans" cxnId="{0EB26AF7-95BD-4050-AA09-E047891A5FFD}">
      <dgm:prSet/>
      <dgm:spPr/>
      <dgm:t>
        <a:bodyPr/>
        <a:lstStyle/>
        <a:p>
          <a:endParaRPr lang="en-US"/>
        </a:p>
      </dgm:t>
    </dgm:pt>
    <dgm:pt modelId="{FB78DA88-3946-4882-A391-0AB626445402}" type="sibTrans" cxnId="{0EB26AF7-95BD-4050-AA09-E047891A5FFD}">
      <dgm:prSet/>
      <dgm:spPr/>
      <dgm:t>
        <a:bodyPr/>
        <a:lstStyle/>
        <a:p>
          <a:endParaRPr lang="en-US"/>
        </a:p>
      </dgm:t>
    </dgm:pt>
    <dgm:pt modelId="{BCD2E1C9-D918-4D38-B1F4-8B961D9B284F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Open food safety training (for PICs)</a:t>
          </a:r>
          <a:endParaRPr lang="en-US" dirty="0">
            <a:solidFill>
              <a:schemeClr val="bg1"/>
            </a:solidFill>
          </a:endParaRPr>
        </a:p>
      </dgm:t>
    </dgm:pt>
    <dgm:pt modelId="{0F034624-3726-41D8-8449-84B7DCD0861B}" type="parTrans" cxnId="{EC131C42-9712-482B-ABBA-15960C7E3EC0}">
      <dgm:prSet/>
      <dgm:spPr/>
      <dgm:t>
        <a:bodyPr/>
        <a:lstStyle/>
        <a:p>
          <a:endParaRPr lang="en-US"/>
        </a:p>
      </dgm:t>
    </dgm:pt>
    <dgm:pt modelId="{A51455CF-505B-49AF-BD0A-BF21F45B5730}" type="sibTrans" cxnId="{EC131C42-9712-482B-ABBA-15960C7E3EC0}">
      <dgm:prSet/>
      <dgm:spPr/>
      <dgm:t>
        <a:bodyPr/>
        <a:lstStyle/>
        <a:p>
          <a:endParaRPr lang="en-US"/>
        </a:p>
      </dgm:t>
    </dgm:pt>
    <dgm:pt modelId="{A76F014C-3758-4FBF-9FF2-6B6511E8723F}">
      <dgm:prSet phldrT="[Text]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8C6F0AF6-E986-400C-A102-C9236402CD2B}" type="parTrans" cxnId="{FCE6FBCA-98C5-410F-B90B-857059E0ABEF}">
      <dgm:prSet/>
      <dgm:spPr/>
      <dgm:t>
        <a:bodyPr/>
        <a:lstStyle/>
        <a:p>
          <a:endParaRPr lang="en-US"/>
        </a:p>
      </dgm:t>
    </dgm:pt>
    <dgm:pt modelId="{60C14CAC-CEC0-43F5-89E4-D77E9C5A71E3}" type="sibTrans" cxnId="{FCE6FBCA-98C5-410F-B90B-857059E0ABEF}">
      <dgm:prSet/>
      <dgm:spPr/>
      <dgm:t>
        <a:bodyPr/>
        <a:lstStyle/>
        <a:p>
          <a:endParaRPr lang="en-US"/>
        </a:p>
      </dgm:t>
    </dgm:pt>
    <dgm:pt modelId="{40A3D389-F4DC-4704-BE76-BF50265DA64A}" type="pres">
      <dgm:prSet presAssocID="{ACF88658-9093-4138-BB64-A5401B87C898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EB25D47-3296-4B03-85E5-69DD600EBFEB}" type="pres">
      <dgm:prSet presAssocID="{D04B9444-28DF-4383-83A9-5201A49BE5CE}" presName="ParentComposite" presStyleCnt="0"/>
      <dgm:spPr/>
    </dgm:pt>
    <dgm:pt modelId="{196631C4-1FC8-419E-A901-63E782F48258}" type="pres">
      <dgm:prSet presAssocID="{D04B9444-28DF-4383-83A9-5201A49BE5CE}" presName="Chord" presStyleLbl="bgShp" presStyleIdx="0" presStyleCnt="3"/>
      <dgm:spPr>
        <a:solidFill>
          <a:srgbClr val="FFC000"/>
        </a:solidFill>
        <a:ln>
          <a:solidFill>
            <a:srgbClr val="C00000"/>
          </a:solidFill>
        </a:ln>
      </dgm:spPr>
    </dgm:pt>
    <dgm:pt modelId="{1E54293E-49C3-465C-BEC4-8304093D336B}" type="pres">
      <dgm:prSet presAssocID="{D04B9444-28DF-4383-83A9-5201A49BE5CE}" presName="Pie" presStyleLbl="alignNode1" presStyleIdx="0" presStyleCnt="3"/>
      <dgm:spPr/>
    </dgm:pt>
    <dgm:pt modelId="{BA44C409-18C1-49E1-A4FE-675B36EAB18F}" type="pres">
      <dgm:prSet presAssocID="{D04B9444-28DF-4383-83A9-5201A49BE5CE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65D0A4-9F1B-4FCB-ACA5-A901A1FA9066}" type="pres">
      <dgm:prSet presAssocID="{96E0F649-6AF2-41B1-ADF0-7C3A02FEA650}" presName="negSibTrans" presStyleCnt="0"/>
      <dgm:spPr/>
    </dgm:pt>
    <dgm:pt modelId="{4206D920-2652-4568-80E2-5D95E5C5F9A4}" type="pres">
      <dgm:prSet presAssocID="{D04B9444-28DF-4383-83A9-5201A49BE5CE}" presName="composite" presStyleCnt="0"/>
      <dgm:spPr/>
    </dgm:pt>
    <dgm:pt modelId="{92070B0D-DBC5-4E36-9B9C-0549EF694668}" type="pres">
      <dgm:prSet presAssocID="{D04B9444-28DF-4383-83A9-5201A49BE5CE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E68441-96A2-4D64-A108-7A0A24C69B64}" type="pres">
      <dgm:prSet presAssocID="{5664814D-4E6E-49AC-A716-BC6C1A5FB1E7}" presName="sibTrans" presStyleCnt="0"/>
      <dgm:spPr/>
    </dgm:pt>
    <dgm:pt modelId="{B1583E14-BCDA-4C37-8793-9D7B6BDE980F}" type="pres">
      <dgm:prSet presAssocID="{32257D9A-0E52-49C2-A39E-20D67E9B354E}" presName="ParentComposite" presStyleCnt="0"/>
      <dgm:spPr/>
    </dgm:pt>
    <dgm:pt modelId="{BEC5B679-13F1-487A-9C4F-9AA559C0508A}" type="pres">
      <dgm:prSet presAssocID="{32257D9A-0E52-49C2-A39E-20D67E9B354E}" presName="Chord" presStyleLbl="bgShp" presStyleIdx="1" presStyleCnt="3"/>
      <dgm:spPr/>
    </dgm:pt>
    <dgm:pt modelId="{042CFBA6-457E-4837-AFD8-67EB5232EF14}" type="pres">
      <dgm:prSet presAssocID="{32257D9A-0E52-49C2-A39E-20D67E9B354E}" presName="Pie" presStyleLbl="alignNode1" presStyleIdx="1" presStyleCnt="3"/>
      <dgm:spPr>
        <a:solidFill>
          <a:srgbClr val="FFC000"/>
        </a:solidFill>
        <a:ln>
          <a:solidFill>
            <a:srgbClr val="C00000"/>
          </a:solidFill>
        </a:ln>
      </dgm:spPr>
    </dgm:pt>
    <dgm:pt modelId="{73C596BF-C13F-4503-84F9-783138A3A025}" type="pres">
      <dgm:prSet presAssocID="{32257D9A-0E52-49C2-A39E-20D67E9B354E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277E02-62DF-458C-AFB0-5EA386C6DC0A}" type="pres">
      <dgm:prSet presAssocID="{B37A76BA-E064-43EC-87A4-FB0DD326B262}" presName="negSibTrans" presStyleCnt="0"/>
      <dgm:spPr/>
    </dgm:pt>
    <dgm:pt modelId="{FDD26E5A-0B3B-40FD-9533-30E9FEF59073}" type="pres">
      <dgm:prSet presAssocID="{32257D9A-0E52-49C2-A39E-20D67E9B354E}" presName="composite" presStyleCnt="0"/>
      <dgm:spPr/>
    </dgm:pt>
    <dgm:pt modelId="{79BE24DD-22D2-46FC-B153-34E1A8EEE38F}" type="pres">
      <dgm:prSet presAssocID="{32257D9A-0E52-49C2-A39E-20D67E9B354E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EAEE5-711A-4C66-B518-9BE89E424E7A}" type="pres">
      <dgm:prSet presAssocID="{15D1B916-0CE8-48BE-BE85-665344F1B3CD}" presName="sibTrans" presStyleCnt="0"/>
      <dgm:spPr/>
    </dgm:pt>
    <dgm:pt modelId="{60C67FD0-4ABB-49CF-BCEB-C2CC885537E1}" type="pres">
      <dgm:prSet presAssocID="{BBEDD120-5432-4537-88A4-F26902642D33}" presName="ParentComposite" presStyleCnt="0"/>
      <dgm:spPr/>
    </dgm:pt>
    <dgm:pt modelId="{2CB21643-7728-4020-A10C-3CF6528B8C97}" type="pres">
      <dgm:prSet presAssocID="{BBEDD120-5432-4537-88A4-F26902642D33}" presName="Chord" presStyleLbl="bgShp" presStyleIdx="2" presStyleCnt="3"/>
      <dgm:spPr/>
    </dgm:pt>
    <dgm:pt modelId="{0F243C5F-0A8E-464C-85EF-82FA8CF22907}" type="pres">
      <dgm:prSet presAssocID="{BBEDD120-5432-4537-88A4-F26902642D33}" presName="Pie" presStyleLbl="alignNode1" presStyleIdx="2" presStyleCnt="3"/>
      <dgm:spPr>
        <a:solidFill>
          <a:srgbClr val="FFC000"/>
        </a:solidFill>
        <a:ln>
          <a:solidFill>
            <a:srgbClr val="C00000"/>
          </a:solidFill>
        </a:ln>
      </dgm:spPr>
    </dgm:pt>
    <dgm:pt modelId="{EBA0F9E5-ACEA-478A-92B1-9DFE3F29968F}" type="pres">
      <dgm:prSet presAssocID="{BBEDD120-5432-4537-88A4-F26902642D33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09297-97E1-4CBC-B574-7C2B13FFF40A}" type="pres">
      <dgm:prSet presAssocID="{AD8A2FD5-677E-4A85-A23D-2EACA12CD407}" presName="negSibTrans" presStyleCnt="0"/>
      <dgm:spPr/>
    </dgm:pt>
    <dgm:pt modelId="{1E2D3937-8EDA-4A85-A4F2-BF1706DA654D}" type="pres">
      <dgm:prSet presAssocID="{BBEDD120-5432-4537-88A4-F26902642D33}" presName="composite" presStyleCnt="0"/>
      <dgm:spPr/>
    </dgm:pt>
    <dgm:pt modelId="{F9E0A46B-C4B7-4D08-B3DF-E97FB55246BB}" type="pres">
      <dgm:prSet presAssocID="{BBEDD120-5432-4537-88A4-F26902642D33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7550B7-80DA-4987-B4CB-34799023A375}" type="presOf" srcId="{C9998433-E3E7-4C09-B21D-FA7DF6513487}" destId="{79BE24DD-22D2-46FC-B153-34E1A8EEE38F}" srcOrd="0" destOrd="1" presId="urn:microsoft.com/office/officeart/2009/3/layout/PieProcess"/>
    <dgm:cxn modelId="{403E60DB-84EA-4579-9484-7E027E226F9E}" type="presOf" srcId="{A76F014C-3758-4FBF-9FF2-6B6511E8723F}" destId="{F9E0A46B-C4B7-4D08-B3DF-E97FB55246BB}" srcOrd="0" destOrd="1" presId="urn:microsoft.com/office/officeart/2009/3/layout/PieProcess"/>
    <dgm:cxn modelId="{E701F7C8-7627-4157-9557-F68D4E76FDEF}" type="presOf" srcId="{BBEDD120-5432-4537-88A4-F26902642D33}" destId="{EBA0F9E5-ACEA-478A-92B1-9DFE3F29968F}" srcOrd="0" destOrd="0" presId="urn:microsoft.com/office/officeart/2009/3/layout/PieProcess"/>
    <dgm:cxn modelId="{E726AF8C-03B6-4A10-A9DB-E692BE4FAB0A}" type="presOf" srcId="{ACF88658-9093-4138-BB64-A5401B87C898}" destId="{40A3D389-F4DC-4704-BE76-BF50265DA64A}" srcOrd="0" destOrd="0" presId="urn:microsoft.com/office/officeart/2009/3/layout/PieProcess"/>
    <dgm:cxn modelId="{EAE6B6E1-1A06-4B2C-A8B4-35EA16F9ECAE}" type="presOf" srcId="{32257D9A-0E52-49C2-A39E-20D67E9B354E}" destId="{73C596BF-C13F-4503-84F9-783138A3A025}" srcOrd="0" destOrd="0" presId="urn:microsoft.com/office/officeart/2009/3/layout/PieProcess"/>
    <dgm:cxn modelId="{3E25EA60-8265-450A-8B30-AD2529DE8FD5}" type="presOf" srcId="{85CBD7BE-1BEF-4B93-A4BA-2333A6E00A8C}" destId="{92070B0D-DBC5-4E36-9B9C-0549EF694668}" srcOrd="0" destOrd="0" presId="urn:microsoft.com/office/officeart/2009/3/layout/PieProcess"/>
    <dgm:cxn modelId="{DCF6F34A-2404-4534-B1CB-CB291C1DB754}" srcId="{D04B9444-28DF-4383-83A9-5201A49BE5CE}" destId="{95F7D9ED-AF09-48C9-AA02-E9899FEA2A73}" srcOrd="2" destOrd="0" parTransId="{4C2D0BED-37BF-4050-8F89-F00CE4E21E22}" sibTransId="{3C558DED-5B84-42DA-9A82-B1D9E5A48D33}"/>
    <dgm:cxn modelId="{B56A97B9-5C41-4779-8691-6D0FD1A3EED7}" type="presOf" srcId="{95F7D9ED-AF09-48C9-AA02-E9899FEA2A73}" destId="{92070B0D-DBC5-4E36-9B9C-0549EF694668}" srcOrd="0" destOrd="2" presId="urn:microsoft.com/office/officeart/2009/3/layout/PieProcess"/>
    <dgm:cxn modelId="{80BD5C99-4DDE-4C28-92D1-348C8248647F}" srcId="{32257D9A-0E52-49C2-A39E-20D67E9B354E}" destId="{A547F880-2821-45B5-B3CC-3E7270B858EA}" srcOrd="2" destOrd="0" parTransId="{7D99A8F0-B486-4908-A34B-E562DCA6B06E}" sibTransId="{0575E532-77BB-4815-AA6B-F39256FEC912}"/>
    <dgm:cxn modelId="{FCE6FBCA-98C5-410F-B90B-857059E0ABEF}" srcId="{BBEDD120-5432-4537-88A4-F26902642D33}" destId="{A76F014C-3758-4FBF-9FF2-6B6511E8723F}" srcOrd="1" destOrd="0" parTransId="{8C6F0AF6-E986-400C-A102-C9236402CD2B}" sibTransId="{60C14CAC-CEC0-43F5-89E4-D77E9C5A71E3}"/>
    <dgm:cxn modelId="{EC131C42-9712-482B-ABBA-15960C7E3EC0}" srcId="{BBEDD120-5432-4537-88A4-F26902642D33}" destId="{BCD2E1C9-D918-4D38-B1F4-8B961D9B284F}" srcOrd="2" destOrd="0" parTransId="{0F034624-3726-41D8-8449-84B7DCD0861B}" sibTransId="{A51455CF-505B-49AF-BD0A-BF21F45B5730}"/>
    <dgm:cxn modelId="{802DE79A-6A89-43B4-95F0-FE56E10CCCAF}" type="presOf" srcId="{BCD2E1C9-D918-4D38-B1F4-8B961D9B284F}" destId="{F9E0A46B-C4B7-4D08-B3DF-E97FB55246BB}" srcOrd="0" destOrd="2" presId="urn:microsoft.com/office/officeart/2009/3/layout/PieProcess"/>
    <dgm:cxn modelId="{8A7BC5A3-935D-48E3-A9D8-76D3F87BDF37}" type="presOf" srcId="{D01D0814-D3E8-4B02-B295-7C19DE61E019}" destId="{F9E0A46B-C4B7-4D08-B3DF-E97FB55246BB}" srcOrd="0" destOrd="0" presId="urn:microsoft.com/office/officeart/2009/3/layout/PieProcess"/>
    <dgm:cxn modelId="{0EB26AF7-95BD-4050-AA09-E047891A5FFD}" srcId="{32257D9A-0E52-49C2-A39E-20D67E9B354E}" destId="{C9998433-E3E7-4C09-B21D-FA7DF6513487}" srcOrd="1" destOrd="0" parTransId="{5BD156BE-8FE2-488D-AE0C-5E63BAFBC39B}" sibTransId="{FB78DA88-3946-4882-A391-0AB626445402}"/>
    <dgm:cxn modelId="{3F2E4568-35F1-4983-939D-350AD7A08C50}" srcId="{32257D9A-0E52-49C2-A39E-20D67E9B354E}" destId="{138B8646-8791-4A48-A5E3-CB68D3CE2C26}" srcOrd="0" destOrd="0" parTransId="{D4561377-F2AA-47C6-926C-A43992EE6BDA}" sibTransId="{B37A76BA-E064-43EC-87A4-FB0DD326B262}"/>
    <dgm:cxn modelId="{FD01EC90-2CEA-4DC0-B343-C5D67E742E1F}" type="presOf" srcId="{A547F880-2821-45B5-B3CC-3E7270B858EA}" destId="{79BE24DD-22D2-46FC-B153-34E1A8EEE38F}" srcOrd="0" destOrd="2" presId="urn:microsoft.com/office/officeart/2009/3/layout/PieProcess"/>
    <dgm:cxn modelId="{B1F78B69-3DB2-4621-859E-17E3E217E55C}" srcId="{D04B9444-28DF-4383-83A9-5201A49BE5CE}" destId="{85CBD7BE-1BEF-4B93-A4BA-2333A6E00A8C}" srcOrd="0" destOrd="0" parTransId="{17C95A8E-9A50-4776-A225-55334A96ED78}" sibTransId="{96E0F649-6AF2-41B1-ADF0-7C3A02FEA650}"/>
    <dgm:cxn modelId="{37A00429-E023-4979-84F6-C64AC3C0BB07}" type="presOf" srcId="{D04B9444-28DF-4383-83A9-5201A49BE5CE}" destId="{BA44C409-18C1-49E1-A4FE-675B36EAB18F}" srcOrd="0" destOrd="0" presId="urn:microsoft.com/office/officeart/2009/3/layout/PieProcess"/>
    <dgm:cxn modelId="{94A58AE9-7BF2-46C3-94FF-5FF921348641}" type="presOf" srcId="{138B8646-8791-4A48-A5E3-CB68D3CE2C26}" destId="{79BE24DD-22D2-46FC-B153-34E1A8EEE38F}" srcOrd="0" destOrd="0" presId="urn:microsoft.com/office/officeart/2009/3/layout/PieProcess"/>
    <dgm:cxn modelId="{413F214A-2A40-4822-8E3B-5BDC64F080EB}" srcId="{D04B9444-28DF-4383-83A9-5201A49BE5CE}" destId="{1757F99D-5B3D-47A2-B129-754526DE0F20}" srcOrd="1" destOrd="0" parTransId="{92493C61-43BE-449C-AE0B-188E09FC953C}" sibTransId="{A233DAEB-7CF9-4281-B0BC-EFA001A6EFDC}"/>
    <dgm:cxn modelId="{CECDE0E3-B289-4120-BFFB-46020FBF24F1}" srcId="{BBEDD120-5432-4537-88A4-F26902642D33}" destId="{D01D0814-D3E8-4B02-B295-7C19DE61E019}" srcOrd="0" destOrd="0" parTransId="{E704E719-B5AD-4296-A34C-0655D1EFD884}" sibTransId="{AD8A2FD5-677E-4A85-A23D-2EACA12CD407}"/>
    <dgm:cxn modelId="{59072406-7880-4FC5-80EC-429D51A15D61}" srcId="{ACF88658-9093-4138-BB64-A5401B87C898}" destId="{D04B9444-28DF-4383-83A9-5201A49BE5CE}" srcOrd="0" destOrd="0" parTransId="{3552D514-D0E4-4EE4-AC9F-A27C8608E94F}" sibTransId="{5664814D-4E6E-49AC-A716-BC6C1A5FB1E7}"/>
    <dgm:cxn modelId="{06C8E114-CE3B-4D75-98F4-4BE47BFF889B}" srcId="{ACF88658-9093-4138-BB64-A5401B87C898}" destId="{32257D9A-0E52-49C2-A39E-20D67E9B354E}" srcOrd="1" destOrd="0" parTransId="{0E9BDF23-AEC8-4E40-B70C-ED1A2B4C7C23}" sibTransId="{15D1B916-0CE8-48BE-BE85-665344F1B3CD}"/>
    <dgm:cxn modelId="{F41CDDB8-2C34-46B7-92E4-C8594A5E7BB1}" srcId="{ACF88658-9093-4138-BB64-A5401B87C898}" destId="{BBEDD120-5432-4537-88A4-F26902642D33}" srcOrd="2" destOrd="0" parTransId="{F34F4CC2-EFA3-424B-A4F0-CA37ADB874D7}" sibTransId="{0A321DF3-4B92-4164-A38F-795C6A124582}"/>
    <dgm:cxn modelId="{4D75DA93-EEC5-418C-9792-7BFDA4EB0446}" type="presOf" srcId="{1757F99D-5B3D-47A2-B129-754526DE0F20}" destId="{92070B0D-DBC5-4E36-9B9C-0549EF694668}" srcOrd="0" destOrd="1" presId="urn:microsoft.com/office/officeart/2009/3/layout/PieProcess"/>
    <dgm:cxn modelId="{8AEE91E6-F92E-417E-9DA5-6AF44015677E}" type="presParOf" srcId="{40A3D389-F4DC-4704-BE76-BF50265DA64A}" destId="{9EB25D47-3296-4B03-85E5-69DD600EBFEB}" srcOrd="0" destOrd="0" presId="urn:microsoft.com/office/officeart/2009/3/layout/PieProcess"/>
    <dgm:cxn modelId="{EF99B1BB-A93A-48D4-B7D2-321ADD3CB287}" type="presParOf" srcId="{9EB25D47-3296-4B03-85E5-69DD600EBFEB}" destId="{196631C4-1FC8-419E-A901-63E782F48258}" srcOrd="0" destOrd="0" presId="urn:microsoft.com/office/officeart/2009/3/layout/PieProcess"/>
    <dgm:cxn modelId="{517F8BFC-8A43-4DA7-AA5C-7858E7CE631D}" type="presParOf" srcId="{9EB25D47-3296-4B03-85E5-69DD600EBFEB}" destId="{1E54293E-49C3-465C-BEC4-8304093D336B}" srcOrd="1" destOrd="0" presId="urn:microsoft.com/office/officeart/2009/3/layout/PieProcess"/>
    <dgm:cxn modelId="{75CE5552-17C8-406C-B507-356D9A71B502}" type="presParOf" srcId="{9EB25D47-3296-4B03-85E5-69DD600EBFEB}" destId="{BA44C409-18C1-49E1-A4FE-675B36EAB18F}" srcOrd="2" destOrd="0" presId="urn:microsoft.com/office/officeart/2009/3/layout/PieProcess"/>
    <dgm:cxn modelId="{17CD2C5C-6467-4D6D-9DD2-DF391351260A}" type="presParOf" srcId="{40A3D389-F4DC-4704-BE76-BF50265DA64A}" destId="{DD65D0A4-9F1B-4FCB-ACA5-A901A1FA9066}" srcOrd="1" destOrd="0" presId="urn:microsoft.com/office/officeart/2009/3/layout/PieProcess"/>
    <dgm:cxn modelId="{2041625F-E44A-4C05-9F4C-B47F29A0D192}" type="presParOf" srcId="{40A3D389-F4DC-4704-BE76-BF50265DA64A}" destId="{4206D920-2652-4568-80E2-5D95E5C5F9A4}" srcOrd="2" destOrd="0" presId="urn:microsoft.com/office/officeart/2009/3/layout/PieProcess"/>
    <dgm:cxn modelId="{F668C957-AA46-40B3-9504-69F89E53F2E6}" type="presParOf" srcId="{4206D920-2652-4568-80E2-5D95E5C5F9A4}" destId="{92070B0D-DBC5-4E36-9B9C-0549EF694668}" srcOrd="0" destOrd="0" presId="urn:microsoft.com/office/officeart/2009/3/layout/PieProcess"/>
    <dgm:cxn modelId="{500A2ED8-FD46-4BBD-978A-45ABEA96440D}" type="presParOf" srcId="{40A3D389-F4DC-4704-BE76-BF50265DA64A}" destId="{D2E68441-96A2-4D64-A108-7A0A24C69B64}" srcOrd="3" destOrd="0" presId="urn:microsoft.com/office/officeart/2009/3/layout/PieProcess"/>
    <dgm:cxn modelId="{16D9D884-5D6C-4CA5-9ECE-FEEEB8E303F3}" type="presParOf" srcId="{40A3D389-F4DC-4704-BE76-BF50265DA64A}" destId="{B1583E14-BCDA-4C37-8793-9D7B6BDE980F}" srcOrd="4" destOrd="0" presId="urn:microsoft.com/office/officeart/2009/3/layout/PieProcess"/>
    <dgm:cxn modelId="{352BBB41-6310-4684-AF34-068AABDB28E5}" type="presParOf" srcId="{B1583E14-BCDA-4C37-8793-9D7B6BDE980F}" destId="{BEC5B679-13F1-487A-9C4F-9AA559C0508A}" srcOrd="0" destOrd="0" presId="urn:microsoft.com/office/officeart/2009/3/layout/PieProcess"/>
    <dgm:cxn modelId="{7F9D7124-1B9E-4782-B457-00C6B0F9CD0E}" type="presParOf" srcId="{B1583E14-BCDA-4C37-8793-9D7B6BDE980F}" destId="{042CFBA6-457E-4837-AFD8-67EB5232EF14}" srcOrd="1" destOrd="0" presId="urn:microsoft.com/office/officeart/2009/3/layout/PieProcess"/>
    <dgm:cxn modelId="{AB50CFB0-224F-431B-A3BA-3D9425D9D38D}" type="presParOf" srcId="{B1583E14-BCDA-4C37-8793-9D7B6BDE980F}" destId="{73C596BF-C13F-4503-84F9-783138A3A025}" srcOrd="2" destOrd="0" presId="urn:microsoft.com/office/officeart/2009/3/layout/PieProcess"/>
    <dgm:cxn modelId="{3B135C9F-0EEA-4C9B-8A0D-E8F44AD3C7DC}" type="presParOf" srcId="{40A3D389-F4DC-4704-BE76-BF50265DA64A}" destId="{5C277E02-62DF-458C-AFB0-5EA386C6DC0A}" srcOrd="5" destOrd="0" presId="urn:microsoft.com/office/officeart/2009/3/layout/PieProcess"/>
    <dgm:cxn modelId="{3432C471-BFFE-4154-937A-7D55EBFE388D}" type="presParOf" srcId="{40A3D389-F4DC-4704-BE76-BF50265DA64A}" destId="{FDD26E5A-0B3B-40FD-9533-30E9FEF59073}" srcOrd="6" destOrd="0" presId="urn:microsoft.com/office/officeart/2009/3/layout/PieProcess"/>
    <dgm:cxn modelId="{973EF5D6-00E6-4698-BE30-DCC955EA808A}" type="presParOf" srcId="{FDD26E5A-0B3B-40FD-9533-30E9FEF59073}" destId="{79BE24DD-22D2-46FC-B153-34E1A8EEE38F}" srcOrd="0" destOrd="0" presId="urn:microsoft.com/office/officeart/2009/3/layout/PieProcess"/>
    <dgm:cxn modelId="{C93E5A34-7F3B-4293-9384-A0227253C7EA}" type="presParOf" srcId="{40A3D389-F4DC-4704-BE76-BF50265DA64A}" destId="{1DDEAEE5-711A-4C66-B518-9BE89E424E7A}" srcOrd="7" destOrd="0" presId="urn:microsoft.com/office/officeart/2009/3/layout/PieProcess"/>
    <dgm:cxn modelId="{B4C21F0D-7443-4A26-9A83-5D054C29C9C4}" type="presParOf" srcId="{40A3D389-F4DC-4704-BE76-BF50265DA64A}" destId="{60C67FD0-4ABB-49CF-BCEB-C2CC885537E1}" srcOrd="8" destOrd="0" presId="urn:microsoft.com/office/officeart/2009/3/layout/PieProcess"/>
    <dgm:cxn modelId="{C9AFD14E-1E45-49A2-AA21-D05A39ACD648}" type="presParOf" srcId="{60C67FD0-4ABB-49CF-BCEB-C2CC885537E1}" destId="{2CB21643-7728-4020-A10C-3CF6528B8C97}" srcOrd="0" destOrd="0" presId="urn:microsoft.com/office/officeart/2009/3/layout/PieProcess"/>
    <dgm:cxn modelId="{A78755E3-4867-4EE0-80C9-6A2AD9E1EC44}" type="presParOf" srcId="{60C67FD0-4ABB-49CF-BCEB-C2CC885537E1}" destId="{0F243C5F-0A8E-464C-85EF-82FA8CF22907}" srcOrd="1" destOrd="0" presId="urn:microsoft.com/office/officeart/2009/3/layout/PieProcess"/>
    <dgm:cxn modelId="{A1F9ED57-6568-4A12-A434-955776D40300}" type="presParOf" srcId="{60C67FD0-4ABB-49CF-BCEB-C2CC885537E1}" destId="{EBA0F9E5-ACEA-478A-92B1-9DFE3F29968F}" srcOrd="2" destOrd="0" presId="urn:microsoft.com/office/officeart/2009/3/layout/PieProcess"/>
    <dgm:cxn modelId="{8F3E619B-32B5-4391-9861-84A993B69A94}" type="presParOf" srcId="{40A3D389-F4DC-4704-BE76-BF50265DA64A}" destId="{45109297-97E1-4CBC-B574-7C2B13FFF40A}" srcOrd="9" destOrd="0" presId="urn:microsoft.com/office/officeart/2009/3/layout/PieProcess"/>
    <dgm:cxn modelId="{8CFC77ED-B561-4B61-A580-2269E6302153}" type="presParOf" srcId="{40A3D389-F4DC-4704-BE76-BF50265DA64A}" destId="{1E2D3937-8EDA-4A85-A4F2-BF1706DA654D}" srcOrd="10" destOrd="0" presId="urn:microsoft.com/office/officeart/2009/3/layout/PieProcess"/>
    <dgm:cxn modelId="{BFB105A0-BFA7-4556-AFF0-2E2BBB86ABF5}" type="presParOf" srcId="{1E2D3937-8EDA-4A85-A4F2-BF1706DA654D}" destId="{F9E0A46B-C4B7-4D08-B3DF-E97FB55246BB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10" name="AutoShape 18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13" name="AutoShape 21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14" name="AutoShape 22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15" name="AutoShape 23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16" name="AutoShape 24"/>
          <p:cNvSpPr>
            <a:spLocks noChangeArrowheads="1"/>
          </p:cNvSpPr>
          <p:nvPr/>
        </p:nvSpPr>
        <p:spPr bwMode="auto">
          <a:xfrm>
            <a:off x="0" y="0"/>
            <a:ext cx="6980238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0" y="0"/>
            <a:ext cx="302477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18" name="Rectangle 26"/>
          <p:cNvSpPr>
            <a:spLocks noGrp="1" noChangeArrowheads="1"/>
          </p:cNvSpPr>
          <p:nvPr>
            <p:ph type="dt"/>
          </p:nvPr>
        </p:nvSpPr>
        <p:spPr bwMode="auto">
          <a:xfrm>
            <a:off x="3953854" y="0"/>
            <a:ext cx="298599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83" tIns="47155" rIns="90683" bIns="47155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0669" algn="l"/>
                <a:tab pos="921338" algn="l"/>
                <a:tab pos="1382006" algn="l"/>
                <a:tab pos="1842675" algn="l"/>
                <a:tab pos="2303344" algn="l"/>
                <a:tab pos="2764013" algn="l"/>
                <a:tab pos="3224682" algn="l"/>
                <a:tab pos="3685351" algn="l"/>
                <a:tab pos="4146020" algn="l"/>
                <a:tab pos="4606689" algn="l"/>
                <a:tab pos="5067358" algn="l"/>
                <a:tab pos="5528027" algn="l"/>
                <a:tab pos="5988695" algn="l"/>
                <a:tab pos="6449364" algn="l"/>
                <a:tab pos="6910033" algn="l"/>
                <a:tab pos="7370702" algn="l"/>
                <a:tab pos="7831371" algn="l"/>
                <a:tab pos="8292039" algn="l"/>
                <a:tab pos="8752708" algn="l"/>
                <a:tab pos="9213377" algn="l"/>
              </a:tabLst>
              <a:defRPr sz="12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1pPr>
          </a:lstStyle>
          <a:p>
            <a:endParaRPr lang="en-US" dirty="0"/>
          </a:p>
        </p:txBody>
      </p:sp>
      <p:sp>
        <p:nvSpPr>
          <p:cNvPr id="8219" name="Rectangle 2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9675" y="685800"/>
            <a:ext cx="45212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8220" name="Rectangle 28"/>
          <p:cNvSpPr>
            <a:spLocks noGrp="1" noChangeArrowheads="1"/>
          </p:cNvSpPr>
          <p:nvPr>
            <p:ph type="body"/>
          </p:nvPr>
        </p:nvSpPr>
        <p:spPr bwMode="auto">
          <a:xfrm>
            <a:off x="698024" y="4343400"/>
            <a:ext cx="5545411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0" y="8685213"/>
            <a:ext cx="302477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33" tIns="46067" rIns="92133" bIns="46067" anchor="ctr"/>
          <a:lstStyle/>
          <a:p>
            <a:endParaRPr lang="en-US" dirty="0"/>
          </a:p>
        </p:txBody>
      </p:sp>
      <p:sp>
        <p:nvSpPr>
          <p:cNvPr id="8222" name="Rectangle 30"/>
          <p:cNvSpPr>
            <a:spLocks noGrp="1" noChangeArrowheads="1"/>
          </p:cNvSpPr>
          <p:nvPr>
            <p:ph type="sldNum"/>
          </p:nvPr>
        </p:nvSpPr>
        <p:spPr bwMode="auto">
          <a:xfrm>
            <a:off x="3953854" y="8685214"/>
            <a:ext cx="298599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83" tIns="47155" rIns="90683" bIns="47155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0669" algn="l"/>
                <a:tab pos="921338" algn="l"/>
                <a:tab pos="1382006" algn="l"/>
                <a:tab pos="1842675" algn="l"/>
                <a:tab pos="2303344" algn="l"/>
                <a:tab pos="2764013" algn="l"/>
                <a:tab pos="3224682" algn="l"/>
                <a:tab pos="3685351" algn="l"/>
                <a:tab pos="4146020" algn="l"/>
                <a:tab pos="4606689" algn="l"/>
                <a:tab pos="5067358" algn="l"/>
                <a:tab pos="5528027" algn="l"/>
                <a:tab pos="5988695" algn="l"/>
                <a:tab pos="6449364" algn="l"/>
                <a:tab pos="6910033" algn="l"/>
                <a:tab pos="7370702" algn="l"/>
                <a:tab pos="7831371" algn="l"/>
                <a:tab pos="8292039" algn="l"/>
                <a:tab pos="8752708" algn="l"/>
                <a:tab pos="9213377" algn="l"/>
              </a:tabLst>
              <a:defRPr sz="12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1pPr>
          </a:lstStyle>
          <a:p>
            <a:fld id="{50892CD7-1D25-4CFB-9DEF-074223167BA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99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09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Make this personal</a:t>
            </a:r>
          </a:p>
        </p:txBody>
      </p:sp>
    </p:spTree>
    <p:extLst>
      <p:ext uri="{BB962C8B-B14F-4D97-AF65-F5344CB8AC3E}">
        <p14:creationId xmlns:p14="http://schemas.microsoft.com/office/powerpoint/2010/main" val="3409368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0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16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Protocols, training</a:t>
            </a:r>
            <a:r>
              <a:rPr lang="en-US" baseline="0" dirty="0" smtClean="0"/>
              <a:t> on ELR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0892CD7-1D25-4CFB-9DEF-074223167BA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09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</a:rPr>
              <a:t>Make this personal</a:t>
            </a:r>
            <a:endParaRPr 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4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0892CD7-1D25-4CFB-9DEF-074223167BA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26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0892CD7-1D25-4CFB-9DEF-074223167BA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76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5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4079886" y="8093076"/>
            <a:ext cx="3120101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159" tIns="48442" rIns="93159" bIns="48442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3013" indent="-227013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0213" indent="-227013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7413" indent="-227013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4613" indent="-227013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2D4C563-349C-491B-AFE6-C95048E954F4}" type="slidenum">
              <a:rPr 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1613" y="638175"/>
            <a:ext cx="4257675" cy="3194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646" y="4046538"/>
            <a:ext cx="5760312" cy="38338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67"/>
              </a:spcBef>
              <a:buClrTx/>
              <a:tabLst>
                <a:tab pos="0" algn="l"/>
                <a:tab pos="471866" algn="l"/>
                <a:tab pos="945331" algn="l"/>
                <a:tab pos="1418796" algn="l"/>
                <a:tab pos="1892262" algn="l"/>
                <a:tab pos="2365727" algn="l"/>
                <a:tab pos="2839192" algn="l"/>
                <a:tab pos="3312658" algn="l"/>
                <a:tab pos="3784522" algn="l"/>
                <a:tab pos="4257988" algn="l"/>
                <a:tab pos="4731453" algn="l"/>
                <a:tab pos="5204919" algn="l"/>
                <a:tab pos="5678384" algn="l"/>
                <a:tab pos="6151849" algn="l"/>
                <a:tab pos="6625314" algn="l"/>
                <a:tab pos="7097180" algn="l"/>
                <a:tab pos="7570645" algn="l"/>
                <a:tab pos="8044110" algn="l"/>
                <a:tab pos="8517576" algn="l"/>
                <a:tab pos="8991041" algn="l"/>
                <a:tab pos="9464507" algn="l"/>
              </a:tabLst>
            </a:pPr>
            <a:endParaRPr lang="en-US" dirty="0" smtClean="0"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571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079886" y="8093076"/>
            <a:ext cx="3120101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159" tIns="48442" rIns="93159" bIns="48442" anchor="b"/>
          <a:lstStyle>
            <a:lvl1pPr defTabSz="4683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8313" algn="l"/>
                <a:tab pos="938213" algn="l"/>
                <a:tab pos="1408113" algn="l"/>
                <a:tab pos="1878013" algn="l"/>
                <a:tab pos="2347913" algn="l"/>
                <a:tab pos="2817813" algn="l"/>
                <a:tab pos="3287713" algn="l"/>
                <a:tab pos="3756025" algn="l"/>
                <a:tab pos="4225925" algn="l"/>
                <a:tab pos="4695825" algn="l"/>
                <a:tab pos="5165725" algn="l"/>
                <a:tab pos="5635625" algn="l"/>
                <a:tab pos="6105525" algn="l"/>
                <a:tab pos="6575425" algn="l"/>
                <a:tab pos="7043738" algn="l"/>
                <a:tab pos="7513638" algn="l"/>
                <a:tab pos="7983538" algn="l"/>
                <a:tab pos="8453438" algn="l"/>
                <a:tab pos="8923338" algn="l"/>
                <a:tab pos="9393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4683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8313" algn="l"/>
                <a:tab pos="938213" algn="l"/>
                <a:tab pos="1408113" algn="l"/>
                <a:tab pos="1878013" algn="l"/>
                <a:tab pos="2347913" algn="l"/>
                <a:tab pos="2817813" algn="l"/>
                <a:tab pos="3287713" algn="l"/>
                <a:tab pos="3756025" algn="l"/>
                <a:tab pos="4225925" algn="l"/>
                <a:tab pos="4695825" algn="l"/>
                <a:tab pos="5165725" algn="l"/>
                <a:tab pos="5635625" algn="l"/>
                <a:tab pos="6105525" algn="l"/>
                <a:tab pos="6575425" algn="l"/>
                <a:tab pos="7043738" algn="l"/>
                <a:tab pos="7513638" algn="l"/>
                <a:tab pos="7983538" algn="l"/>
                <a:tab pos="8453438" algn="l"/>
                <a:tab pos="8923338" algn="l"/>
                <a:tab pos="9393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4683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8313" algn="l"/>
                <a:tab pos="938213" algn="l"/>
                <a:tab pos="1408113" algn="l"/>
                <a:tab pos="1878013" algn="l"/>
                <a:tab pos="2347913" algn="l"/>
                <a:tab pos="2817813" algn="l"/>
                <a:tab pos="3287713" algn="l"/>
                <a:tab pos="3756025" algn="l"/>
                <a:tab pos="4225925" algn="l"/>
                <a:tab pos="4695825" algn="l"/>
                <a:tab pos="5165725" algn="l"/>
                <a:tab pos="5635625" algn="l"/>
                <a:tab pos="6105525" algn="l"/>
                <a:tab pos="6575425" algn="l"/>
                <a:tab pos="7043738" algn="l"/>
                <a:tab pos="7513638" algn="l"/>
                <a:tab pos="7983538" algn="l"/>
                <a:tab pos="8453438" algn="l"/>
                <a:tab pos="8923338" algn="l"/>
                <a:tab pos="9393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4683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8313" algn="l"/>
                <a:tab pos="938213" algn="l"/>
                <a:tab pos="1408113" algn="l"/>
                <a:tab pos="1878013" algn="l"/>
                <a:tab pos="2347913" algn="l"/>
                <a:tab pos="2817813" algn="l"/>
                <a:tab pos="3287713" algn="l"/>
                <a:tab pos="3756025" algn="l"/>
                <a:tab pos="4225925" algn="l"/>
                <a:tab pos="4695825" algn="l"/>
                <a:tab pos="5165725" algn="l"/>
                <a:tab pos="5635625" algn="l"/>
                <a:tab pos="6105525" algn="l"/>
                <a:tab pos="6575425" algn="l"/>
                <a:tab pos="7043738" algn="l"/>
                <a:tab pos="7513638" algn="l"/>
                <a:tab pos="7983538" algn="l"/>
                <a:tab pos="8453438" algn="l"/>
                <a:tab pos="8923338" algn="l"/>
                <a:tab pos="9393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4683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8313" algn="l"/>
                <a:tab pos="938213" algn="l"/>
                <a:tab pos="1408113" algn="l"/>
                <a:tab pos="1878013" algn="l"/>
                <a:tab pos="2347913" algn="l"/>
                <a:tab pos="2817813" algn="l"/>
                <a:tab pos="3287713" algn="l"/>
                <a:tab pos="3756025" algn="l"/>
                <a:tab pos="4225925" algn="l"/>
                <a:tab pos="4695825" algn="l"/>
                <a:tab pos="5165725" algn="l"/>
                <a:tab pos="5635625" algn="l"/>
                <a:tab pos="6105525" algn="l"/>
                <a:tab pos="6575425" algn="l"/>
                <a:tab pos="7043738" algn="l"/>
                <a:tab pos="7513638" algn="l"/>
                <a:tab pos="7983538" algn="l"/>
                <a:tab pos="8453438" algn="l"/>
                <a:tab pos="8923338" algn="l"/>
                <a:tab pos="9393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683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8313" algn="l"/>
                <a:tab pos="938213" algn="l"/>
                <a:tab pos="1408113" algn="l"/>
                <a:tab pos="1878013" algn="l"/>
                <a:tab pos="2347913" algn="l"/>
                <a:tab pos="2817813" algn="l"/>
                <a:tab pos="3287713" algn="l"/>
                <a:tab pos="3756025" algn="l"/>
                <a:tab pos="4225925" algn="l"/>
                <a:tab pos="4695825" algn="l"/>
                <a:tab pos="5165725" algn="l"/>
                <a:tab pos="5635625" algn="l"/>
                <a:tab pos="6105525" algn="l"/>
                <a:tab pos="6575425" algn="l"/>
                <a:tab pos="7043738" algn="l"/>
                <a:tab pos="7513638" algn="l"/>
                <a:tab pos="7983538" algn="l"/>
                <a:tab pos="8453438" algn="l"/>
                <a:tab pos="8923338" algn="l"/>
                <a:tab pos="9393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683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8313" algn="l"/>
                <a:tab pos="938213" algn="l"/>
                <a:tab pos="1408113" algn="l"/>
                <a:tab pos="1878013" algn="l"/>
                <a:tab pos="2347913" algn="l"/>
                <a:tab pos="2817813" algn="l"/>
                <a:tab pos="3287713" algn="l"/>
                <a:tab pos="3756025" algn="l"/>
                <a:tab pos="4225925" algn="l"/>
                <a:tab pos="4695825" algn="l"/>
                <a:tab pos="5165725" algn="l"/>
                <a:tab pos="5635625" algn="l"/>
                <a:tab pos="6105525" algn="l"/>
                <a:tab pos="6575425" algn="l"/>
                <a:tab pos="7043738" algn="l"/>
                <a:tab pos="7513638" algn="l"/>
                <a:tab pos="7983538" algn="l"/>
                <a:tab pos="8453438" algn="l"/>
                <a:tab pos="8923338" algn="l"/>
                <a:tab pos="9393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683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8313" algn="l"/>
                <a:tab pos="938213" algn="l"/>
                <a:tab pos="1408113" algn="l"/>
                <a:tab pos="1878013" algn="l"/>
                <a:tab pos="2347913" algn="l"/>
                <a:tab pos="2817813" algn="l"/>
                <a:tab pos="3287713" algn="l"/>
                <a:tab pos="3756025" algn="l"/>
                <a:tab pos="4225925" algn="l"/>
                <a:tab pos="4695825" algn="l"/>
                <a:tab pos="5165725" algn="l"/>
                <a:tab pos="5635625" algn="l"/>
                <a:tab pos="6105525" algn="l"/>
                <a:tab pos="6575425" algn="l"/>
                <a:tab pos="7043738" algn="l"/>
                <a:tab pos="7513638" algn="l"/>
                <a:tab pos="7983538" algn="l"/>
                <a:tab pos="8453438" algn="l"/>
                <a:tab pos="8923338" algn="l"/>
                <a:tab pos="9393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683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8313" algn="l"/>
                <a:tab pos="938213" algn="l"/>
                <a:tab pos="1408113" algn="l"/>
                <a:tab pos="1878013" algn="l"/>
                <a:tab pos="2347913" algn="l"/>
                <a:tab pos="2817813" algn="l"/>
                <a:tab pos="3287713" algn="l"/>
                <a:tab pos="3756025" algn="l"/>
                <a:tab pos="4225925" algn="l"/>
                <a:tab pos="4695825" algn="l"/>
                <a:tab pos="5165725" algn="l"/>
                <a:tab pos="5635625" algn="l"/>
                <a:tab pos="6105525" algn="l"/>
                <a:tab pos="6575425" algn="l"/>
                <a:tab pos="7043738" algn="l"/>
                <a:tab pos="7513638" algn="l"/>
                <a:tab pos="7983538" algn="l"/>
                <a:tab pos="8453438" algn="l"/>
                <a:tab pos="8923338" algn="l"/>
                <a:tab pos="9393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0A4ECAD9-81CB-477F-8B09-698D4DFF6B69}" type="slidenum">
              <a:rPr lang="en-US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13</a:t>
            </a:fld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1613" y="638175"/>
            <a:ext cx="4257675" cy="319405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20646" y="4044950"/>
            <a:ext cx="5760312" cy="38354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71866" eaLnBrk="1" hangingPunct="1">
              <a:spcBef>
                <a:spcPts val="467"/>
              </a:spcBef>
              <a:tabLst>
                <a:tab pos="0" algn="l"/>
                <a:tab pos="471866" algn="l"/>
                <a:tab pos="945331" algn="l"/>
                <a:tab pos="1418796" algn="l"/>
                <a:tab pos="1892262" algn="l"/>
                <a:tab pos="2365727" algn="l"/>
                <a:tab pos="2839192" algn="l"/>
                <a:tab pos="3312658" algn="l"/>
                <a:tab pos="3784522" algn="l"/>
                <a:tab pos="4257988" algn="l"/>
                <a:tab pos="4731453" algn="l"/>
                <a:tab pos="5204919" algn="l"/>
                <a:tab pos="5678384" algn="l"/>
                <a:tab pos="6151849" algn="l"/>
                <a:tab pos="6625314" algn="l"/>
                <a:tab pos="7097180" algn="l"/>
                <a:tab pos="7570645" algn="l"/>
                <a:tab pos="8044110" algn="l"/>
                <a:tab pos="8517576" algn="l"/>
                <a:tab pos="8991041" algn="l"/>
                <a:tab pos="9464507" algn="l"/>
              </a:tabLst>
            </a:pPr>
            <a:endParaRPr lang="en-US" dirty="0" smtClean="0">
              <a:latin typeface="Times New Roman" panose="02020603050405020304" pitchFamily="18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15619" y="2370139"/>
            <a:ext cx="5500169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649" tIns="47324" rIns="94649" bIns="4732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1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70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0892CD7-1D25-4CFB-9DEF-074223167BA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182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9675" y="685800"/>
            <a:ext cx="4521200" cy="3390900"/>
          </a:xfrm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8D4B305-338B-4A7E-8D5D-6BC50E29FEE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1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A553D05-1848-4D82-8B4C-3B55B4B8AE0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15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0825" y="190500"/>
            <a:ext cx="2047875" cy="6080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5991225" cy="6080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15E30A-8093-44AC-9FB5-6F476D88B07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65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3203"/>
            <a:ext cx="7772400" cy="1362075"/>
          </a:xfrm>
          <a:effectLst/>
        </p:spPr>
        <p:txBody>
          <a:bodyPr>
            <a:sp3d extrusionH="57150">
              <a:bevelT w="38100" h="38100"/>
            </a:sp3d>
          </a:bodyPr>
          <a:lstStyle>
            <a:lvl1pPr algn="ctr">
              <a:defRPr sz="4400" b="1" cap="all">
                <a:solidFill>
                  <a:srgbClr val="DDDD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059">
              <a:buClr>
                <a:srgbClr val="000000"/>
              </a:buClr>
              <a:buSzPct val="100000"/>
              <a:defRPr dirty="0" smtClean="0">
                <a:ea typeface="SimSun" charset="-122"/>
              </a:defRPr>
            </a:lvl1pPr>
          </a:lstStyle>
          <a:p>
            <a:pPr>
              <a:defRPr/>
            </a:pPr>
            <a:r>
              <a:rPr lang="en-US" dirty="0"/>
              <a:t>© 2015 Continual Impact LLC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059">
              <a:buClr>
                <a:srgbClr val="000000"/>
              </a:buClr>
              <a:buSzPct val="100000"/>
              <a:defRPr>
                <a:ea typeface="SimSun" charset="-122"/>
              </a:defRPr>
            </a:lvl1pPr>
          </a:lstStyle>
          <a:p>
            <a:pPr>
              <a:defRPr/>
            </a:pPr>
            <a:fld id="{C0EFA7EA-AE77-4E82-BEAD-DAE267DE7F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72502"/>
      </p:ext>
    </p:extLst>
  </p:cSld>
  <p:clrMapOvr>
    <a:masterClrMapping/>
  </p:clrMapOvr>
  <p:transition advClick="0" advTm="2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3203"/>
            <a:ext cx="7772400" cy="1362075"/>
          </a:xfrm>
          <a:effectLst/>
        </p:spPr>
        <p:txBody>
          <a:bodyPr>
            <a:sp3d extrusionH="57150">
              <a:bevelT w="38100" h="38100"/>
            </a:sp3d>
          </a:bodyPr>
          <a:lstStyle>
            <a:lvl1pPr algn="ctr">
              <a:defRPr sz="4400" b="1" cap="all">
                <a:solidFill>
                  <a:srgbClr val="DDDD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7059">
              <a:buClr>
                <a:srgbClr val="000000"/>
              </a:buClr>
              <a:buSzPct val="100000"/>
              <a:defRPr dirty="0" smtClean="0">
                <a:ea typeface="SimSun" charset="-122"/>
              </a:defRPr>
            </a:lvl1pPr>
          </a:lstStyle>
          <a:p>
            <a:pPr>
              <a:defRPr/>
            </a:pPr>
            <a:r>
              <a:rPr lang="en-US" dirty="0"/>
              <a:t>© 2015 Continual Impact LLC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7059">
              <a:buClr>
                <a:srgbClr val="000000"/>
              </a:buClr>
              <a:buSzPct val="100000"/>
              <a:defRPr>
                <a:ea typeface="SimSun" charset="-122"/>
              </a:defRPr>
            </a:lvl1pPr>
          </a:lstStyle>
          <a:p>
            <a:pPr>
              <a:defRPr/>
            </a:pPr>
            <a:fld id="{C0EFA7EA-AE77-4E82-BEAD-DAE267DE7F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288790"/>
      </p:ext>
    </p:extLst>
  </p:cSld>
  <p:clrMapOvr>
    <a:masterClrMapping/>
  </p:clrMapOvr>
  <p:transition advClick="0" advTm="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lvl1pPr>
            <a:lvl2pPr marL="8001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lvl2pPr>
            <a:lvl3pPr marL="12573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 marL="17145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lvl4pPr>
            <a:lvl5pPr marL="2171700" indent="-342900"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4925" y="6237287"/>
            <a:ext cx="3470275" cy="620713"/>
          </a:xfr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idx="11"/>
          </p:nvPr>
        </p:nvSpPr>
        <p:spPr>
          <a:xfrm>
            <a:off x="8648700" y="6477000"/>
            <a:ext cx="495300" cy="381000"/>
          </a:xfrm>
        </p:spPr>
        <p:txBody>
          <a:bodyPr/>
          <a:lstStyle>
            <a:lvl1pPr>
              <a:defRPr/>
            </a:lvl1pPr>
          </a:lstStyle>
          <a:p>
            <a:fld id="{48D4B305-338B-4A7E-8D5D-6BC50E29FEE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80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3A0DEA-B139-42FE-9C81-ED7EC81B6BF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6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9550" cy="467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0"/>
            <a:ext cx="4019550" cy="467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A5C307C-3736-4A68-B481-58EC93EFB75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7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62113BE-49D2-4CBE-807C-29CFD58C3D1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9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6FFF3D0-DB68-4C52-96FD-74F9068FA9A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247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DC6FB6-82B4-4370-A1CB-0E4C5E12946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42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350FEF0-B113-455B-895C-FFC3A4A494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53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0C5E62-2A8D-44A2-BC3F-18E887AEA9F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86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0500"/>
            <a:ext cx="81915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915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11130" y="6237287"/>
            <a:ext cx="347027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648700" y="6477000"/>
            <a:ext cx="495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976CF3EC-BB61-4C5B-BAAB-EA9E3ECA1D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7" r:id="rId12"/>
    <p:sldLayoutId id="214748366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chemeClr val="bg2">
              <a:lumMod val="40000"/>
              <a:lumOff val="60000"/>
            </a:schemeClr>
          </a:solidFill>
          <a:latin typeface="+mj-lt"/>
          <a:ea typeface="+mj-ea"/>
          <a:cs typeface="+mj-cs"/>
        </a:defRPr>
      </a:lvl1pPr>
      <a:lvl2pPr marL="742950" indent="-28575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Lucida Sans" pitchFamily="32" charset="0"/>
          <a:ea typeface="SimSun" charset="-122"/>
        </a:defRPr>
      </a:lvl2pPr>
      <a:lvl3pPr marL="1143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Lucida Sans" pitchFamily="32" charset="0"/>
          <a:ea typeface="SimSun" charset="-122"/>
        </a:defRPr>
      </a:lvl3pPr>
      <a:lvl4pPr marL="1600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Lucida Sans" pitchFamily="32" charset="0"/>
          <a:ea typeface="SimSun" charset="-122"/>
        </a:defRPr>
      </a:lvl4pPr>
      <a:lvl5pPr marL="20574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Lucida Sans" pitchFamily="32" charset="0"/>
          <a:ea typeface="SimSun" charset="-122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Lucida Sans" pitchFamily="32" charset="0"/>
          <a:ea typeface="SimSun" charset="-122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Lucida Sans" pitchFamily="32" charset="0"/>
          <a:ea typeface="SimSun" charset="-122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Lucida Sans" pitchFamily="32" charset="0"/>
          <a:ea typeface="SimSun" charset="-122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>
          <a:solidFill>
            <a:srgbClr val="FF0000"/>
          </a:solidFill>
          <a:latin typeface="Lucida Sans" pitchFamily="32" charset="0"/>
          <a:ea typeface="SimSun" charset="-122"/>
        </a:defRPr>
      </a:lvl9pPr>
    </p:titleStyle>
    <p:bodyStyle>
      <a:lvl1pPr marL="457200" indent="-457200" algn="l" defTabSz="457200" rtl="0" fontAlgn="base">
        <a:spcBef>
          <a:spcPts val="700"/>
        </a:spcBef>
        <a:spcAft>
          <a:spcPct val="0"/>
        </a:spcAft>
        <a:buClr>
          <a:schemeClr val="bg1"/>
        </a:buClr>
        <a:buSzPct val="75000"/>
        <a:buFont typeface="Wingdings" panose="05000000000000000000" pitchFamily="2" charset="2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800100" indent="-342900" algn="l" defTabSz="457200" rtl="0" fontAlgn="base">
        <a:spcBef>
          <a:spcPts val="600"/>
        </a:spcBef>
        <a:spcAft>
          <a:spcPct val="0"/>
        </a:spcAft>
        <a:buClr>
          <a:schemeClr val="bg1"/>
        </a:buClr>
        <a:buSzPct val="75000"/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257300" indent="-342900" algn="l" defTabSz="457200" rtl="0" fontAlgn="base">
        <a:spcBef>
          <a:spcPts val="550"/>
        </a:spcBef>
        <a:spcAft>
          <a:spcPct val="0"/>
        </a:spcAft>
        <a:buClr>
          <a:schemeClr val="bg1"/>
        </a:buClr>
        <a:buSzPct val="75000"/>
        <a:buFont typeface="Wingdings" panose="05000000000000000000" pitchFamily="2" charset="2"/>
        <a:buChar char="§"/>
        <a:defRPr sz="2200">
          <a:solidFill>
            <a:srgbClr val="FFFFFF"/>
          </a:solidFill>
          <a:latin typeface="+mn-lt"/>
          <a:ea typeface="+mn-ea"/>
        </a:defRPr>
      </a:lvl3pPr>
      <a:lvl4pPr marL="1714500" indent="-342900" algn="l" defTabSz="457200" rtl="0" fontAlgn="base">
        <a:spcBef>
          <a:spcPts val="500"/>
        </a:spcBef>
        <a:spcAft>
          <a:spcPct val="0"/>
        </a:spcAft>
        <a:buClr>
          <a:schemeClr val="bg1"/>
        </a:buClr>
        <a:buSzPct val="75000"/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  <a:ea typeface="+mn-ea"/>
        </a:defRPr>
      </a:lvl4pPr>
      <a:lvl5pPr marL="2171700" indent="-342900" algn="l" defTabSz="457200" rtl="0" fontAlgn="base">
        <a:spcBef>
          <a:spcPts val="500"/>
        </a:spcBef>
        <a:spcAft>
          <a:spcPct val="0"/>
        </a:spcAft>
        <a:buClr>
          <a:schemeClr val="bg1"/>
        </a:buClr>
        <a:buSzPct val="75000"/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2825"/>
            <a:ext cx="8305800" cy="1298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SAFER…</a:t>
            </a:r>
            <a:br>
              <a:rPr lang="en-US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Reducing P &amp; PF Food </a:t>
            </a:r>
            <a:r>
              <a:rPr lang="en-US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Establishment Violations</a:t>
            </a:r>
            <a:br>
              <a:rPr lang="en-US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(Category IV)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Cabarrus Health Alliance </a:t>
            </a:r>
          </a:p>
          <a:p>
            <a:pPr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17-21, 2015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364" name="Footer Placeholder 3"/>
          <p:cNvSpPr>
            <a:spLocks noGrp="1"/>
          </p:cNvSpPr>
          <p:nvPr>
            <p:ph type="ft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3CB24959-8D7E-46A1-85E2-8EA54BA3E125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6" name="Picture 5" descr="S:\Logos\New CHA l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" y="465982"/>
            <a:ext cx="2264410" cy="753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Own In-House </a:t>
            </a:r>
            <a:br>
              <a:rPr lang="en-US" dirty="0" smtClean="0"/>
            </a:br>
            <a:r>
              <a:rPr lang="en-US" dirty="0" smtClean="0"/>
              <a:t>Kaizen Event Leader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0EFA7EA-AE77-4E82-BEAD-DAE267DE7FE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t="1" r="27823" b="10949"/>
          <a:stretch/>
        </p:blipFill>
        <p:spPr>
          <a:xfrm rot="5400000">
            <a:off x="2134871" y="610871"/>
            <a:ext cx="4658664" cy="67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The Improvement Cycle &amp;</a:t>
            </a:r>
            <a:br>
              <a:rPr lang="en-US" dirty="0"/>
            </a:br>
            <a:r>
              <a:rPr lang="en-US" dirty="0" smtClean="0"/>
              <a:t>Kaizen </a:t>
            </a:r>
            <a:endParaRPr lang="en-US" dirty="0"/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2011 Continual Impact LLC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3B294757-A65D-4674-B7E2-12EBA3732FBE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11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76200" y="2298700"/>
            <a:ext cx="4670425" cy="698500"/>
          </a:xfrm>
          <a:prstGeom prst="chevron">
            <a:avLst>
              <a:gd name="adj" fmla="val 40000"/>
            </a:avLst>
          </a:prstGeom>
          <a:solidFill>
            <a:srgbClr val="3333CC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anchor="ctr" anchorCtr="1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+mn-lt"/>
                <a:ea typeface="SimSun"/>
              </a:rPr>
              <a:t>Plan/Solve</a:t>
            </a:r>
          </a:p>
        </p:txBody>
      </p:sp>
      <p:sp>
        <p:nvSpPr>
          <p:cNvPr id="20" name="Chevron 19"/>
          <p:cNvSpPr/>
          <p:nvPr/>
        </p:nvSpPr>
        <p:spPr>
          <a:xfrm>
            <a:off x="4549775" y="2298700"/>
            <a:ext cx="1143000" cy="712788"/>
          </a:xfrm>
          <a:prstGeom prst="chevron">
            <a:avLst>
              <a:gd name="adj" fmla="val 40000"/>
            </a:avLst>
          </a:prstGeom>
          <a:solidFill>
            <a:srgbClr val="3333CC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anchor="ctr" anchorCtr="1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latin typeface="+mn-lt"/>
                <a:ea typeface="SimSun"/>
              </a:rPr>
              <a:t>Do / Try</a:t>
            </a:r>
          </a:p>
        </p:txBody>
      </p:sp>
      <p:sp>
        <p:nvSpPr>
          <p:cNvPr id="21" name="Chevron 20"/>
          <p:cNvSpPr/>
          <p:nvPr/>
        </p:nvSpPr>
        <p:spPr>
          <a:xfrm>
            <a:off x="6759575" y="2286000"/>
            <a:ext cx="2286000" cy="725488"/>
          </a:xfrm>
          <a:prstGeom prst="chevron">
            <a:avLst>
              <a:gd name="adj" fmla="val 40000"/>
            </a:avLst>
          </a:prstGeom>
          <a:solidFill>
            <a:srgbClr val="3333CC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anchor="ctr" anchorCtr="1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+mn-lt"/>
                <a:ea typeface="SimSun"/>
              </a:rPr>
              <a:t>Act/Install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" y="1676400"/>
            <a:ext cx="54435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059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dirty="0">
                <a:solidFill>
                  <a:srgbClr val="FFFFFF"/>
                </a:solidFill>
                <a:latin typeface="+mn-lt"/>
                <a:ea typeface="SimSun" charset="-122"/>
              </a:rPr>
              <a:t>Improvement Cycle:  (6-8 months)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576638"/>
            <a:ext cx="4953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059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dirty="0">
                <a:solidFill>
                  <a:srgbClr val="FFFFFF"/>
                </a:solidFill>
                <a:latin typeface="+mn-lt"/>
                <a:ea typeface="SimSun" charset="-122"/>
              </a:rPr>
              <a:t>Kaizen Event Steps: (6 weeks)</a:t>
            </a:r>
          </a:p>
        </p:txBody>
      </p:sp>
      <p:sp>
        <p:nvSpPr>
          <p:cNvPr id="32" name="Chevron 31"/>
          <p:cNvSpPr/>
          <p:nvPr/>
        </p:nvSpPr>
        <p:spPr>
          <a:xfrm>
            <a:off x="5508625" y="2293938"/>
            <a:ext cx="1447800" cy="703262"/>
          </a:xfrm>
          <a:prstGeom prst="chevron">
            <a:avLst>
              <a:gd name="adj" fmla="val 40000"/>
            </a:avLst>
          </a:prstGeom>
          <a:solidFill>
            <a:srgbClr val="3333CC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anchor="ctr" anchorCtr="1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latin typeface="+mn-lt"/>
                <a:ea typeface="SimSun"/>
              </a:rPr>
              <a:t>Check / Learn</a:t>
            </a:r>
            <a:endParaRPr lang="en-US" kern="0" dirty="0">
              <a:solidFill>
                <a:srgbClr val="FFFFFF"/>
              </a:solidFill>
              <a:latin typeface="+mn-lt"/>
              <a:ea typeface="SimSun"/>
            </a:endParaRPr>
          </a:p>
        </p:txBody>
      </p:sp>
      <p:grpSp>
        <p:nvGrpSpPr>
          <p:cNvPr id="22539" name="Group 37"/>
          <p:cNvGrpSpPr>
            <a:grpSpLocks/>
          </p:cNvGrpSpPr>
          <p:nvPr/>
        </p:nvGrpSpPr>
        <p:grpSpPr bwMode="auto">
          <a:xfrm>
            <a:off x="19050" y="4125913"/>
            <a:ext cx="9051925" cy="2119312"/>
            <a:chOff x="76200" y="4497027"/>
            <a:chExt cx="9052738" cy="1912631"/>
          </a:xfrm>
        </p:grpSpPr>
        <p:grpSp>
          <p:nvGrpSpPr>
            <p:cNvPr id="22540" name="Group 38"/>
            <p:cNvGrpSpPr>
              <a:grpSpLocks/>
            </p:cNvGrpSpPr>
            <p:nvPr/>
          </p:nvGrpSpPr>
          <p:grpSpPr bwMode="auto">
            <a:xfrm>
              <a:off x="133982" y="4497027"/>
              <a:ext cx="8994956" cy="1912631"/>
              <a:chOff x="133982" y="4497027"/>
              <a:chExt cx="8994956" cy="1912631"/>
            </a:xfrm>
          </p:grpSpPr>
          <p:sp>
            <p:nvSpPr>
              <p:cNvPr id="22544" name="Rounded Rectangle 46"/>
              <p:cNvSpPr>
                <a:spLocks noChangeArrowheads="1"/>
              </p:cNvSpPr>
              <p:nvPr/>
            </p:nvSpPr>
            <p:spPr bwMode="auto">
              <a:xfrm>
                <a:off x="133982" y="4544590"/>
                <a:ext cx="1295310" cy="577935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 anchorCtr="1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Utah"/>
                  </a:rPr>
                  <a:t>Confirm</a:t>
                </a:r>
              </a:p>
            </p:txBody>
          </p:sp>
          <p:sp>
            <p:nvSpPr>
              <p:cNvPr id="22545" name="Rounded Rectangle 47"/>
              <p:cNvSpPr>
                <a:spLocks noChangeArrowheads="1"/>
              </p:cNvSpPr>
              <p:nvPr/>
            </p:nvSpPr>
            <p:spPr bwMode="auto">
              <a:xfrm>
                <a:off x="1581782" y="4544590"/>
                <a:ext cx="1295310" cy="577935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 anchorCtr="1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Utah"/>
                  </a:rPr>
                  <a:t>Prepare</a:t>
                </a:r>
              </a:p>
            </p:txBody>
          </p:sp>
          <p:sp>
            <p:nvSpPr>
              <p:cNvPr id="22546" name="Rounded Rectangle 48"/>
              <p:cNvSpPr>
                <a:spLocks noChangeArrowheads="1"/>
              </p:cNvSpPr>
              <p:nvPr/>
            </p:nvSpPr>
            <p:spPr bwMode="auto">
              <a:xfrm>
                <a:off x="3105782" y="4512920"/>
                <a:ext cx="3505200" cy="61758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 anchorCtr="1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Utah"/>
                  </a:rPr>
                  <a:t>Perform</a:t>
                </a:r>
              </a:p>
            </p:txBody>
          </p:sp>
          <p:sp>
            <p:nvSpPr>
              <p:cNvPr id="22547" name="Rounded Rectangle 49"/>
              <p:cNvSpPr>
                <a:spLocks noChangeArrowheads="1"/>
              </p:cNvSpPr>
              <p:nvPr/>
            </p:nvSpPr>
            <p:spPr bwMode="auto">
              <a:xfrm>
                <a:off x="6763382" y="4497027"/>
                <a:ext cx="2365556" cy="633474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 anchorCtr="1"/>
              <a:lstStyle/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Utah"/>
                  </a:rPr>
                  <a:t>Institutionalize</a:t>
                </a:r>
              </a:p>
            </p:txBody>
          </p:sp>
          <p:sp>
            <p:nvSpPr>
              <p:cNvPr id="22548" name="Left Bracket 50"/>
              <p:cNvSpPr>
                <a:spLocks/>
              </p:cNvSpPr>
              <p:nvPr/>
            </p:nvSpPr>
            <p:spPr bwMode="auto">
              <a:xfrm rot="-5400000">
                <a:off x="567102" y="5438548"/>
                <a:ext cx="542108" cy="1371508"/>
              </a:xfrm>
              <a:prstGeom prst="leftBracket">
                <a:avLst>
                  <a:gd name="adj" fmla="val 8328"/>
                </a:avLst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dirty="0">
                  <a:solidFill>
                    <a:srgbClr val="FFFFFF"/>
                  </a:solidFill>
                  <a:latin typeface="Utah"/>
                </a:endParaRPr>
              </a:p>
            </p:txBody>
          </p:sp>
          <p:sp>
            <p:nvSpPr>
              <p:cNvPr id="22549" name="TextBox 51"/>
              <p:cNvSpPr txBox="1">
                <a:spLocks noChangeArrowheads="1"/>
              </p:cNvSpPr>
              <p:nvPr/>
            </p:nvSpPr>
            <p:spPr bwMode="auto">
              <a:xfrm>
                <a:off x="152400" y="5480354"/>
                <a:ext cx="1371509" cy="860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sz="1400" dirty="0">
                    <a:solidFill>
                      <a:srgbClr val="FFFFFF"/>
                    </a:solidFill>
                    <a:latin typeface="Utah"/>
                  </a:rPr>
                  <a:t>Work Time:  30 min</a:t>
                </a: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sz="1400" dirty="0">
                    <a:solidFill>
                      <a:srgbClr val="FFFFFF"/>
                    </a:solidFill>
                    <a:latin typeface="Utah"/>
                  </a:rPr>
                  <a:t>Elapsed Time: 1 day</a:t>
                </a:r>
              </a:p>
            </p:txBody>
          </p:sp>
          <p:sp>
            <p:nvSpPr>
              <p:cNvPr id="22550" name="Left Bracket 52"/>
              <p:cNvSpPr>
                <a:spLocks/>
              </p:cNvSpPr>
              <p:nvPr/>
            </p:nvSpPr>
            <p:spPr bwMode="auto">
              <a:xfrm rot="-5400000">
                <a:off x="2046204" y="5398310"/>
                <a:ext cx="542108" cy="1461489"/>
              </a:xfrm>
              <a:prstGeom prst="leftBracket">
                <a:avLst>
                  <a:gd name="adj" fmla="val 8337"/>
                </a:avLst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dirty="0">
                  <a:solidFill>
                    <a:srgbClr val="FFFFFF"/>
                  </a:solidFill>
                  <a:latin typeface="Utah"/>
                </a:endParaRPr>
              </a:p>
            </p:txBody>
          </p:sp>
          <p:sp>
            <p:nvSpPr>
              <p:cNvPr id="22551" name="TextBox 53"/>
              <p:cNvSpPr txBox="1">
                <a:spLocks noChangeArrowheads="1"/>
              </p:cNvSpPr>
              <p:nvPr/>
            </p:nvSpPr>
            <p:spPr bwMode="auto">
              <a:xfrm>
                <a:off x="1676400" y="5549085"/>
                <a:ext cx="1371510" cy="860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sz="1400" dirty="0">
                    <a:solidFill>
                      <a:srgbClr val="FFFFFF"/>
                    </a:solidFill>
                    <a:latin typeface="Utah"/>
                  </a:rPr>
                  <a:t>Work Time:  12  hrs</a:t>
                </a: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sz="1400" dirty="0">
                    <a:solidFill>
                      <a:srgbClr val="FFFFFF"/>
                    </a:solidFill>
                    <a:latin typeface="Utah"/>
                  </a:rPr>
                  <a:t>Elapsed Time: 3 wks</a:t>
                </a:r>
              </a:p>
            </p:txBody>
          </p:sp>
          <p:sp>
            <p:nvSpPr>
              <p:cNvPr id="22552" name="TextBox 54"/>
              <p:cNvSpPr txBox="1">
                <a:spLocks noChangeArrowheads="1"/>
              </p:cNvSpPr>
              <p:nvPr/>
            </p:nvSpPr>
            <p:spPr bwMode="auto">
              <a:xfrm>
                <a:off x="3581398" y="5862120"/>
                <a:ext cx="2730271" cy="393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sz="1400" dirty="0">
                    <a:solidFill>
                      <a:srgbClr val="FFFFFF"/>
                    </a:solidFill>
                    <a:latin typeface="Utah"/>
                  </a:rPr>
                  <a:t>Work Time:  40 hours</a:t>
                </a: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sz="1400" dirty="0">
                    <a:solidFill>
                      <a:srgbClr val="FFFFFF"/>
                    </a:solidFill>
                    <a:latin typeface="Utah"/>
                  </a:rPr>
                  <a:t>Elapsed Time:  5 days</a:t>
                </a:r>
              </a:p>
            </p:txBody>
          </p:sp>
          <p:sp>
            <p:nvSpPr>
              <p:cNvPr id="22553" name="Left Bracket 55"/>
              <p:cNvSpPr>
                <a:spLocks/>
              </p:cNvSpPr>
              <p:nvPr/>
            </p:nvSpPr>
            <p:spPr bwMode="auto">
              <a:xfrm rot="-5400000">
                <a:off x="4981257" y="3979327"/>
                <a:ext cx="539395" cy="4280700"/>
              </a:xfrm>
              <a:prstGeom prst="leftBracket">
                <a:avLst>
                  <a:gd name="adj" fmla="val 8340"/>
                </a:avLst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dirty="0">
                  <a:solidFill>
                    <a:srgbClr val="FFFFFF"/>
                  </a:solidFill>
                  <a:latin typeface="Utah"/>
                </a:endParaRPr>
              </a:p>
            </p:txBody>
          </p:sp>
          <p:sp>
            <p:nvSpPr>
              <p:cNvPr id="22554" name="Left Bracket 56"/>
              <p:cNvSpPr>
                <a:spLocks/>
              </p:cNvSpPr>
              <p:nvPr/>
            </p:nvSpPr>
            <p:spPr bwMode="auto">
              <a:xfrm rot="-5400000">
                <a:off x="8016419" y="5282835"/>
                <a:ext cx="542108" cy="1676399"/>
              </a:xfrm>
              <a:prstGeom prst="leftBracket">
                <a:avLst>
                  <a:gd name="adj" fmla="val 8332"/>
                </a:avLst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dirty="0">
                  <a:solidFill>
                    <a:srgbClr val="FFFFFF"/>
                  </a:solidFill>
                  <a:latin typeface="Utah"/>
                </a:endParaRPr>
              </a:p>
            </p:txBody>
          </p:sp>
          <p:sp>
            <p:nvSpPr>
              <p:cNvPr id="22555" name="TextBox 57"/>
              <p:cNvSpPr txBox="1">
                <a:spLocks noChangeArrowheads="1"/>
              </p:cNvSpPr>
              <p:nvPr/>
            </p:nvSpPr>
            <p:spPr bwMode="auto">
              <a:xfrm>
                <a:off x="7543798" y="5518470"/>
                <a:ext cx="1371601" cy="860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sz="1400" dirty="0">
                    <a:solidFill>
                      <a:srgbClr val="FFFFFF"/>
                    </a:solidFill>
                    <a:latin typeface="Utah"/>
                  </a:rPr>
                  <a:t>Work Time:  20  hrs</a:t>
                </a: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US" sz="1400" dirty="0">
                    <a:solidFill>
                      <a:srgbClr val="FFFFFF"/>
                    </a:solidFill>
                    <a:latin typeface="Utah"/>
                  </a:rPr>
                  <a:t>Elapsed time:  2 wks</a:t>
                </a:r>
              </a:p>
            </p:txBody>
          </p:sp>
        </p:grpSp>
        <p:sp>
          <p:nvSpPr>
            <p:cNvPr id="22541" name="TextBox 39"/>
            <p:cNvSpPr txBox="1">
              <a:spLocks noChangeArrowheads="1"/>
            </p:cNvSpPr>
            <p:nvPr/>
          </p:nvSpPr>
          <p:spPr bwMode="auto">
            <a:xfrm>
              <a:off x="76200" y="5243550"/>
              <a:ext cx="3427950" cy="27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u="sng" dirty="0">
                  <a:solidFill>
                    <a:srgbClr val="FFFFFF"/>
                  </a:solidFill>
                  <a:latin typeface="Utah"/>
                </a:rPr>
                <a:t>Pre-Event</a:t>
              </a:r>
            </a:p>
          </p:txBody>
        </p:sp>
        <p:sp>
          <p:nvSpPr>
            <p:cNvPr id="22542" name="TextBox 40"/>
            <p:cNvSpPr txBox="1">
              <a:spLocks noChangeArrowheads="1"/>
            </p:cNvSpPr>
            <p:nvPr/>
          </p:nvSpPr>
          <p:spPr bwMode="auto">
            <a:xfrm>
              <a:off x="3352798" y="5328032"/>
              <a:ext cx="3427950" cy="36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sz="2000" b="1" u="sng" dirty="0">
                  <a:solidFill>
                    <a:srgbClr val="FFC000"/>
                  </a:solidFill>
                  <a:latin typeface="Utah"/>
                </a:rPr>
                <a:t>Event</a:t>
              </a:r>
            </a:p>
          </p:txBody>
        </p:sp>
        <p:sp>
          <p:nvSpPr>
            <p:cNvPr id="22543" name="TextBox 41"/>
            <p:cNvSpPr txBox="1">
              <a:spLocks noChangeArrowheads="1"/>
            </p:cNvSpPr>
            <p:nvPr/>
          </p:nvSpPr>
          <p:spPr bwMode="auto">
            <a:xfrm>
              <a:off x="7468650" y="5243550"/>
              <a:ext cx="1446750" cy="27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u="sng" dirty="0">
                  <a:solidFill>
                    <a:srgbClr val="FFFFFF"/>
                  </a:solidFill>
                  <a:latin typeface="Utah"/>
                </a:rPr>
                <a:t>Post-Event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7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28600" y="990600"/>
            <a:ext cx="4495800" cy="502920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57200" indent="-4429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14287" indent="0" eaLnBrk="1" hangingPunct="1">
              <a:spcBef>
                <a:spcPts val="2400"/>
              </a:spcBef>
              <a:buClr>
                <a:schemeClr val="bg1"/>
              </a:buClr>
            </a:pPr>
            <a:r>
              <a:rPr lang="en-US" sz="3200" b="1" u="sng" dirty="0">
                <a:latin typeface="+mj-lt"/>
              </a:rPr>
              <a:t>Value Is</a:t>
            </a:r>
          </a:p>
          <a:p>
            <a:pPr marL="14287" indent="0" eaLnBrk="1" hangingPunct="1">
              <a:spcBef>
                <a:spcPts val="1800"/>
              </a:spcBef>
              <a:buClr>
                <a:schemeClr val="bg1"/>
              </a:buClr>
            </a:pPr>
            <a:r>
              <a:rPr lang="en-US" sz="2400" b="1" dirty="0">
                <a:latin typeface="+mj-lt"/>
              </a:rPr>
              <a:t>Anything that</a:t>
            </a:r>
          </a:p>
          <a:p>
            <a:pPr marL="471487" indent="-457200" eaLnBrk="1" hangingPunct="1">
              <a:spcBef>
                <a:spcPts val="1800"/>
              </a:spcBef>
              <a:buClr>
                <a:schemeClr val="bg1"/>
              </a:buClr>
              <a:buFont typeface="+mj-lt"/>
              <a:buAutoNum type="alphaLcPeriod"/>
            </a:pPr>
            <a:r>
              <a:rPr lang="en-US" sz="2400" b="1" dirty="0">
                <a:latin typeface="+mj-lt"/>
              </a:rPr>
              <a:t>the customer recognizes as valuable and is willing to pay for, AND</a:t>
            </a:r>
          </a:p>
          <a:p>
            <a:pPr marL="471487" indent="-457200" eaLnBrk="1" hangingPunct="1">
              <a:spcBef>
                <a:spcPts val="1800"/>
              </a:spcBef>
              <a:buClr>
                <a:schemeClr val="bg1"/>
              </a:buClr>
              <a:buFont typeface="+mj-lt"/>
              <a:buAutoNum type="alphaLcPeriod"/>
            </a:pPr>
            <a:r>
              <a:rPr lang="en-US" sz="2400" b="1" dirty="0">
                <a:latin typeface="+mj-lt"/>
              </a:rPr>
              <a:t>Changes the product or information, AND</a:t>
            </a:r>
          </a:p>
          <a:p>
            <a:pPr marL="471487" indent="-457200" eaLnBrk="1" hangingPunct="1">
              <a:spcBef>
                <a:spcPts val="1800"/>
              </a:spcBef>
              <a:buClr>
                <a:schemeClr val="bg1"/>
              </a:buClr>
              <a:buFont typeface="+mj-lt"/>
              <a:buAutoNum type="alphaLcPeriod"/>
            </a:pPr>
            <a:r>
              <a:rPr lang="en-US" sz="2400" b="1" dirty="0">
                <a:latin typeface="+mj-lt"/>
              </a:rPr>
              <a:t>Is done right the first time.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257800" y="990600"/>
            <a:ext cx="3581400" cy="2286000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schemeClr val="tx1">
                <a:lumMod val="9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457200" indent="-442913" defTabSz="457059" eaLnBrk="1" hangingPunct="1">
              <a:spcBef>
                <a:spcPts val="1800"/>
              </a:spcBef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/>
            </a:pPr>
            <a:r>
              <a:rPr lang="en-US" sz="3200" b="1" u="sng" dirty="0">
                <a:solidFill>
                  <a:srgbClr val="FF0000"/>
                </a:solidFill>
                <a:latin typeface="+mj-lt"/>
                <a:ea typeface="SimSun" charset="-122"/>
              </a:rPr>
              <a:t>Waste Is</a:t>
            </a:r>
          </a:p>
          <a:p>
            <a:pPr marL="115888" lvl="1" indent="0" defTabSz="457059" eaLnBrk="1" hangingPunct="1">
              <a:spcBef>
                <a:spcPts val="1800"/>
              </a:spcBef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/>
            </a:pPr>
            <a:r>
              <a:rPr lang="en-US" sz="2400" b="1" dirty="0">
                <a:solidFill>
                  <a:srgbClr val="FF0000"/>
                </a:solidFill>
                <a:latin typeface="+mj-lt"/>
                <a:ea typeface="SimSun" charset="-122"/>
              </a:rPr>
              <a:t>Anything that consumes resources without </a:t>
            </a:r>
          </a:p>
          <a:p>
            <a:pPr marL="115888" lvl="1" indent="0" defTabSz="457059" eaLnBrk="1" hangingPunct="1">
              <a:spcBef>
                <a:spcPts val="0"/>
              </a:spcBef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/>
            </a:pPr>
            <a:r>
              <a:rPr lang="en-US" sz="2400" b="1" dirty="0">
                <a:solidFill>
                  <a:srgbClr val="FF0000"/>
                </a:solidFill>
                <a:latin typeface="+mj-lt"/>
                <a:ea typeface="SimSun" charset="-122"/>
              </a:rPr>
              <a:t>adding value</a:t>
            </a: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4579C815-6A2D-4402-9672-AB1373F236DD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12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5026617" y="4114800"/>
            <a:ext cx="3583983" cy="1981200"/>
            <a:chOff x="454617" y="4800600"/>
            <a:chExt cx="3583983" cy="198120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495300" y="6019801"/>
              <a:ext cx="1866900" cy="762000"/>
            </a:xfrm>
            <a:prstGeom prst="rect">
              <a:avLst/>
            </a:prstGeom>
            <a:noFill/>
            <a:ln>
              <a:noFill/>
            </a:ln>
            <a:effectLst>
              <a:outerShdw dist="12700" dir="2700000" algn="tl" rotWithShape="0">
                <a:schemeClr val="tx1">
                  <a:lumMod val="95000"/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457200" indent="-442913" defTabSz="457059" eaLnBrk="1" hangingPunct="1">
                <a:spcBef>
                  <a:spcPts val="1800"/>
                </a:spcBef>
                <a:buSzPct val="10000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</a:tabLst>
                <a:defRPr/>
              </a:pPr>
              <a:r>
                <a:rPr lang="en-US" sz="2800" b="1" dirty="0">
                  <a:solidFill>
                    <a:srgbClr val="FFC000"/>
                  </a:solidFill>
                  <a:latin typeface="+mn-lt"/>
                  <a:ea typeface="SimSun" charset="-122"/>
                </a:rPr>
                <a:t>Waste</a:t>
              </a:r>
              <a:endParaRPr lang="en-US" b="1" dirty="0">
                <a:solidFill>
                  <a:srgbClr val="FFC000"/>
                </a:solidFill>
                <a:latin typeface="+mn-lt"/>
                <a:ea typeface="SimSun" charset="-122"/>
              </a:endParaRPr>
            </a:p>
          </p:txBody>
        </p:sp>
        <p:grpSp>
          <p:nvGrpSpPr>
            <p:cNvPr id="24584" name="Group 8"/>
            <p:cNvGrpSpPr>
              <a:grpSpLocks/>
            </p:cNvGrpSpPr>
            <p:nvPr/>
          </p:nvGrpSpPr>
          <p:grpSpPr bwMode="auto">
            <a:xfrm>
              <a:off x="454617" y="4800600"/>
              <a:ext cx="3583983" cy="1371601"/>
              <a:chOff x="454617" y="4800600"/>
              <a:chExt cx="3583983" cy="1371601"/>
            </a:xfrm>
          </p:grpSpPr>
          <p:sp>
            <p:nvSpPr>
              <p:cNvPr id="10" name="Isosceles Triangle 9"/>
              <p:cNvSpPr/>
              <p:nvPr/>
            </p:nvSpPr>
            <p:spPr>
              <a:xfrm>
                <a:off x="1920875" y="5610226"/>
                <a:ext cx="511175" cy="395288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59" eaLnBrk="1" hangingPunct="1"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454617" y="5065983"/>
                <a:ext cx="3505200" cy="100806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2"/>
              <p:cNvSpPr>
                <a:spLocks noChangeArrowheads="1"/>
              </p:cNvSpPr>
              <p:nvPr/>
            </p:nvSpPr>
            <p:spPr bwMode="auto">
              <a:xfrm>
                <a:off x="2286000" y="4800600"/>
                <a:ext cx="1752600" cy="137160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25400" dir="2700000" algn="ctr" rotWithShape="0">
                  <a:schemeClr val="bg1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/>
              <a:lstStyle/>
              <a:p>
                <a:pPr marL="457200" indent="-442913" defTabSz="457059" eaLnBrk="1" hangingPunct="1">
                  <a:spcBef>
                    <a:spcPts val="2400"/>
                  </a:spcBef>
                  <a:buSzPct val="10000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</a:tabLst>
                  <a:defRPr/>
                </a:pPr>
                <a:r>
                  <a:rPr lang="en-US" sz="2800" b="1" dirty="0">
                    <a:solidFill>
                      <a:srgbClr val="FFC000"/>
                    </a:solidFill>
                    <a:latin typeface="+mn-lt"/>
                    <a:ea typeface="SimSun" charset="-122"/>
                  </a:rPr>
                  <a:t>Value</a:t>
                </a:r>
                <a:endParaRPr lang="en-US" b="1" dirty="0">
                  <a:solidFill>
                    <a:srgbClr val="FFC000"/>
                  </a:solidFill>
                  <a:latin typeface="+mn-lt"/>
                  <a:ea typeface="SimSun" charset="-122"/>
                </a:endParaRPr>
              </a:p>
            </p:txBody>
          </p:sp>
          <p:sp>
            <p:nvSpPr>
              <p:cNvPr id="13" name="Down Arrow 12"/>
              <p:cNvSpPr/>
              <p:nvPr/>
            </p:nvSpPr>
            <p:spPr>
              <a:xfrm>
                <a:off x="533400" y="5181600"/>
                <a:ext cx="712788" cy="727076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59" eaLnBrk="1" hangingPunct="1"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US" dirty="0"/>
              </a:p>
            </p:txBody>
          </p:sp>
          <p:sp>
            <p:nvSpPr>
              <p:cNvPr id="14" name="Down Arrow 13"/>
              <p:cNvSpPr/>
              <p:nvPr/>
            </p:nvSpPr>
            <p:spPr>
              <a:xfrm rot="10800000">
                <a:off x="2792413" y="5445125"/>
                <a:ext cx="712787" cy="727076"/>
              </a:xfrm>
              <a:prstGeom prst="down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059" eaLnBrk="1" hangingPunct="1"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525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1" y="152400"/>
            <a:ext cx="8001000" cy="1143000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Waste Presents Itself in Different Forms</a:t>
            </a:r>
            <a:endParaRPr lang="en-US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876800" cy="51816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623888" indent="-514350" eaLnBrk="1" hangingPunct="1">
              <a:spcBef>
                <a:spcPts val="1800"/>
              </a:spcBef>
              <a:buFont typeface="Lucida Sans Unicode" panose="020B0602030504020204" pitchFamily="34" charset="0"/>
              <a:buAutoNum type="arabicPeriod"/>
            </a:pPr>
            <a:r>
              <a:rPr lang="en-US" sz="2400" b="1" dirty="0" smtClean="0"/>
              <a:t>Moving</a:t>
            </a:r>
          </a:p>
          <a:p>
            <a:pPr marL="623888" indent="-514350" eaLnBrk="1" hangingPunct="1">
              <a:spcBef>
                <a:spcPts val="1800"/>
              </a:spcBef>
              <a:buFont typeface="Lucida Sans Unicode" panose="020B0602030504020204" pitchFamily="34" charset="0"/>
              <a:buAutoNum type="arabicPeriod"/>
            </a:pPr>
            <a:r>
              <a:rPr lang="en-US" sz="2400" b="1" dirty="0" smtClean="0"/>
              <a:t>Stopping</a:t>
            </a:r>
          </a:p>
          <a:p>
            <a:pPr marL="623888" indent="-514350" eaLnBrk="1" hangingPunct="1">
              <a:spcBef>
                <a:spcPts val="1800"/>
              </a:spcBef>
              <a:buFont typeface="Lucida Sans Unicode" panose="020B0602030504020204" pitchFamily="34" charset="0"/>
              <a:buAutoNum type="arabicPeriod"/>
            </a:pPr>
            <a:r>
              <a:rPr lang="en-US" sz="2400" b="1" dirty="0" smtClean="0"/>
              <a:t>Searching</a:t>
            </a:r>
          </a:p>
          <a:p>
            <a:pPr marL="623888" indent="-514350" eaLnBrk="1" hangingPunct="1">
              <a:spcBef>
                <a:spcPts val="1800"/>
              </a:spcBef>
              <a:buFont typeface="Lucida Sans Unicode" panose="020B0602030504020204" pitchFamily="34" charset="0"/>
              <a:buAutoNum type="arabicPeriod"/>
            </a:pPr>
            <a:r>
              <a:rPr lang="en-US" sz="2400" b="1" dirty="0" smtClean="0"/>
              <a:t>Inspecting</a:t>
            </a:r>
          </a:p>
          <a:p>
            <a:pPr marL="623888" indent="-514350" eaLnBrk="1" hangingPunct="1">
              <a:spcBef>
                <a:spcPts val="1800"/>
              </a:spcBef>
              <a:buFont typeface="Lucida Sans Unicode" panose="020B0602030504020204" pitchFamily="34" charset="0"/>
              <a:buAutoNum type="arabicPeriod"/>
            </a:pPr>
            <a:r>
              <a:rPr lang="en-US" sz="2400" b="1" dirty="0" smtClean="0"/>
              <a:t>Getting Ready</a:t>
            </a:r>
          </a:p>
          <a:p>
            <a:pPr marL="623888" indent="-514350" eaLnBrk="1" hangingPunct="1">
              <a:spcBef>
                <a:spcPts val="1800"/>
              </a:spcBef>
              <a:buFont typeface="Lucida Sans Unicode" panose="020B0602030504020204" pitchFamily="34" charset="0"/>
              <a:buAutoNum type="arabicPeriod"/>
            </a:pPr>
            <a:r>
              <a:rPr lang="en-US" sz="2400" b="1" dirty="0" smtClean="0"/>
              <a:t>Things Gone Wrong </a:t>
            </a:r>
          </a:p>
          <a:p>
            <a:pPr marL="623888" indent="-514350" eaLnBrk="1" hangingPunct="1">
              <a:spcBef>
                <a:spcPts val="1800"/>
              </a:spcBef>
              <a:buFont typeface="Lucida Sans Unicode" panose="020B0602030504020204" pitchFamily="34" charset="0"/>
              <a:buAutoNum type="arabicPeriod"/>
            </a:pPr>
            <a:r>
              <a:rPr lang="en-US" sz="2400" b="1" dirty="0" smtClean="0"/>
              <a:t>More Than Needed</a:t>
            </a:r>
          </a:p>
          <a:p>
            <a:pPr marL="623888" indent="-514350" eaLnBrk="1" hangingPunct="1">
              <a:spcBef>
                <a:spcPts val="1800"/>
              </a:spcBef>
              <a:buFont typeface="Lucida Sans Unicode" panose="020B0602030504020204" pitchFamily="34" charset="0"/>
              <a:buAutoNum type="arabicPeriod"/>
            </a:pPr>
            <a:r>
              <a:rPr lang="en-US" sz="2400" b="1" dirty="0" smtClean="0"/>
              <a:t>Not Needed</a:t>
            </a:r>
          </a:p>
          <a:p>
            <a:pPr marL="623888" indent="-514350" eaLnBrk="1" hangingPunct="1">
              <a:spcBef>
                <a:spcPts val="1800"/>
              </a:spcBef>
              <a:buFont typeface="Lucida Sans Unicode" panose="020B0602030504020204" pitchFamily="34" charset="0"/>
              <a:buAutoNum type="arabicPeriod"/>
            </a:pPr>
            <a:r>
              <a:rPr lang="en-US" sz="2400" b="1" dirty="0" smtClean="0"/>
              <a:t>Underutilized Potential</a:t>
            </a:r>
          </a:p>
        </p:txBody>
      </p:sp>
      <p:sp>
        <p:nvSpPr>
          <p:cNvPr id="2662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2FEF1A86-5BDD-489E-9438-D1AB737EADC1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13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638800" y="2070099"/>
            <a:ext cx="3203575" cy="4167187"/>
          </a:xfrm>
        </p:spPr>
        <p:txBody>
          <a:bodyPr>
            <a:normAutofit lnSpcReduction="10000"/>
          </a:bodyPr>
          <a:lstStyle/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i="1" dirty="0" smtClean="0">
                <a:solidFill>
                  <a:srgbClr val="FFCC66"/>
                </a:solidFill>
              </a:rPr>
              <a:t>Characteristics:</a:t>
            </a:r>
          </a:p>
          <a:p>
            <a:pPr marL="452628" indent="-342793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CC66"/>
              </a:buClr>
              <a:buFontTx/>
              <a:buChar char="‒"/>
              <a:defRPr/>
            </a:pPr>
            <a:r>
              <a:rPr lang="en-US" sz="2400" i="1" dirty="0" smtClean="0">
                <a:solidFill>
                  <a:srgbClr val="FFCC66"/>
                </a:solidFill>
              </a:rPr>
              <a:t>Observable symptoms; categories of issues</a:t>
            </a:r>
          </a:p>
          <a:p>
            <a:pPr marL="452628" indent="-342793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CC66"/>
              </a:buClr>
              <a:buFontTx/>
              <a:buChar char="‒"/>
              <a:defRPr/>
            </a:pPr>
            <a:r>
              <a:rPr lang="en-US" sz="2400" i="1" dirty="0" smtClean="0">
                <a:solidFill>
                  <a:srgbClr val="FFCC66"/>
                </a:solidFill>
              </a:rPr>
              <a:t>Measureable / quantifiable</a:t>
            </a:r>
          </a:p>
          <a:p>
            <a:pPr marL="452628" indent="-342793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CC66"/>
              </a:buClr>
              <a:buFontTx/>
              <a:buChar char="‒"/>
              <a:defRPr/>
            </a:pPr>
            <a:r>
              <a:rPr lang="en-US" sz="2400" i="1" dirty="0" smtClean="0">
                <a:solidFill>
                  <a:srgbClr val="FFCC66"/>
                </a:solidFill>
              </a:rPr>
              <a:t>One waste can cause another waste</a:t>
            </a:r>
            <a:endParaRPr lang="en-US" sz="2400" i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97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Our event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cap="none" dirty="0" smtClean="0">
                <a:solidFill>
                  <a:srgbClr val="FFC000"/>
                </a:solidFill>
              </a:rPr>
              <a:t>Reducing Category IV Priority &amp; Priority Violations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2015 Continual Impact LLC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3A8C0C02-7F4A-413F-8449-FF045576BDBF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14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07294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61BF572E-1935-45B6-A285-E5E1AA8D0EB5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15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64" y="59871"/>
            <a:ext cx="3200400" cy="3962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1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>
          <a:xfrm rot="5400000">
            <a:off x="2784702" y="803502"/>
            <a:ext cx="6629400" cy="532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8275"/>
            <a:ext cx="8191500" cy="13112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Our Current Process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5842" name="Footer Placeholder 2"/>
          <p:cNvSpPr>
            <a:spLocks noGrp="1"/>
          </p:cNvSpPr>
          <p:nvPr>
            <p:ph type="ft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89361B04-2A47-4F3C-82E0-E60100016138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16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10600" cy="5486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35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191500" cy="1311275"/>
          </a:xfrm>
          <a:extLst/>
        </p:spPr>
        <p:txBody>
          <a:bodyPr/>
          <a:lstStyle/>
          <a:p>
            <a:pPr algn="r" eaLnBrk="1" hangingPunct="1"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Understanding Our Current Performance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/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 smtClean="0">
                <a:solidFill>
                  <a:srgbClr val="FFC000"/>
                </a:solidFill>
              </a:rPr>
              <a:t>Top P/PF Violations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5842" name="Footer Placeholder 2"/>
          <p:cNvSpPr>
            <a:spLocks noGrp="1"/>
          </p:cNvSpPr>
          <p:nvPr>
            <p:ph type="ft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89361B04-2A47-4F3C-82E0-E60100016138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17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7954" r="30833" b="7602"/>
          <a:stretch/>
        </p:blipFill>
        <p:spPr>
          <a:xfrm rot="5400000">
            <a:off x="152401" y="685800"/>
            <a:ext cx="2362202" cy="2362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10274" r="44167" b="52929"/>
          <a:stretch/>
        </p:blipFill>
        <p:spPr>
          <a:xfrm>
            <a:off x="987491" y="2743199"/>
            <a:ext cx="7546909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Hmm…What Are The Issues Causing Priority Violations?</a:t>
            </a:r>
            <a:endParaRPr lang="en-US" sz="3600" dirty="0"/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2015 Continual Impact LLC</a:t>
            </a: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833BE20B-47A5-4B7E-9F16-38CEA8D952F3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18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3333"/>
          <a:stretch/>
        </p:blipFill>
        <p:spPr>
          <a:xfrm rot="10800000">
            <a:off x="0" y="1752599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4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953000"/>
            <a:ext cx="8839200" cy="1905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</a:rPr>
              <a:t>Capturing Wastes &amp; Issues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2015 Continual Impact LLC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6A8A47FB-1E2E-4B67-9751-7CCA1C0643D1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19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548" t="9866" r="13267"/>
          <a:stretch/>
        </p:blipFill>
        <p:spPr>
          <a:xfrm>
            <a:off x="838200" y="228600"/>
            <a:ext cx="7391400" cy="5181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954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91500" cy="1311275"/>
          </a:xfrm>
        </p:spPr>
        <p:txBody>
          <a:bodyPr/>
          <a:lstStyle/>
          <a:p>
            <a:r>
              <a:rPr lang="en-US" dirty="0" smtClean="0"/>
              <a:t>The Power of the Team</a:t>
            </a:r>
            <a:endParaRPr lang="en-US" dirty="0"/>
          </a:p>
        </p:txBody>
      </p:sp>
      <p:sp>
        <p:nvSpPr>
          <p:cNvPr id="17410" name="Footer Placeholder 3"/>
          <p:cNvSpPr>
            <a:spLocks noGrp="1"/>
          </p:cNvSpPr>
          <p:nvPr>
            <p:ph type="ft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2015 Continual Impact LLC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A2337ECA-CABD-435E-9F9C-8DB32CA0202E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2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130" y="1295400"/>
            <a:ext cx="821847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+mj-lt"/>
              </a:rPr>
              <a:t>Jennifer Hatley			</a:t>
            </a:r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QI </a:t>
            </a:r>
            <a:r>
              <a:rPr lang="en-US" sz="2000" dirty="0">
                <a:latin typeface="+mj-lt"/>
              </a:rPr>
              <a:t>Leader, Food &amp; Lodging </a:t>
            </a:r>
            <a:r>
              <a:rPr lang="en-US" sz="2000" dirty="0" smtClean="0">
                <a:latin typeface="+mj-lt"/>
              </a:rPr>
              <a:t>Staff</a:t>
            </a:r>
            <a:endParaRPr lang="en-US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Jim </a:t>
            </a:r>
            <a:r>
              <a:rPr lang="en-US" sz="2000" dirty="0" smtClean="0">
                <a:latin typeface="+mj-lt"/>
              </a:rPr>
              <a:t>Osborne 		</a:t>
            </a:r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	Food </a:t>
            </a:r>
            <a:r>
              <a:rPr lang="en-US" sz="2000" dirty="0">
                <a:latin typeface="+mj-lt"/>
              </a:rPr>
              <a:t>&amp; Lodging Supervisor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Mary </a:t>
            </a:r>
            <a:r>
              <a:rPr lang="en-US" sz="2000" dirty="0" smtClean="0">
                <a:latin typeface="+mj-lt"/>
              </a:rPr>
              <a:t>Barbee 				Food </a:t>
            </a:r>
            <a:r>
              <a:rPr lang="en-US" sz="2000" dirty="0">
                <a:latin typeface="+mj-lt"/>
              </a:rPr>
              <a:t>&amp; Lodging Staff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Carie </a:t>
            </a:r>
            <a:r>
              <a:rPr lang="en-US" sz="2000" dirty="0" smtClean="0">
                <a:latin typeface="+mj-lt"/>
              </a:rPr>
              <a:t>Irving 				Food </a:t>
            </a:r>
            <a:r>
              <a:rPr lang="en-US" sz="2000" dirty="0">
                <a:latin typeface="+mj-lt"/>
              </a:rPr>
              <a:t>&amp; Lodging Staff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Daniel </a:t>
            </a:r>
            <a:r>
              <a:rPr lang="en-US" sz="2000" dirty="0" smtClean="0">
                <a:latin typeface="+mj-lt"/>
              </a:rPr>
              <a:t>Squirewell			Food </a:t>
            </a:r>
            <a:r>
              <a:rPr lang="en-US" sz="2000" dirty="0">
                <a:latin typeface="+mj-lt"/>
              </a:rPr>
              <a:t>&amp; Lodging Staff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Julia </a:t>
            </a:r>
            <a:r>
              <a:rPr lang="en-US" sz="2000" dirty="0" smtClean="0">
                <a:latin typeface="+mj-lt"/>
              </a:rPr>
              <a:t>Patterson				Accreditation </a:t>
            </a:r>
            <a:r>
              <a:rPr lang="en-US" sz="2000" dirty="0">
                <a:latin typeface="+mj-lt"/>
              </a:rPr>
              <a:t>Director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Emma </a:t>
            </a:r>
            <a:r>
              <a:rPr lang="en-US" sz="2000" dirty="0" smtClean="0">
                <a:latin typeface="+mj-lt"/>
              </a:rPr>
              <a:t>Zelaya</a:t>
            </a:r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			CC4C </a:t>
            </a:r>
            <a:r>
              <a:rPr lang="en-US" sz="2000" dirty="0">
                <a:latin typeface="+mj-lt"/>
              </a:rPr>
              <a:t>Care Manager/Wildcard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Karen T. Barbee			</a:t>
            </a:r>
            <a:r>
              <a:rPr lang="en-US" sz="2000" dirty="0" smtClean="0">
                <a:latin typeface="+mj-lt"/>
              </a:rPr>
              <a:t>President</a:t>
            </a:r>
            <a:r>
              <a:rPr lang="en-US" sz="2000" dirty="0">
                <a:latin typeface="+mj-lt"/>
              </a:rPr>
              <a:t>, Troutman BBQ </a:t>
            </a:r>
            <a:r>
              <a:rPr lang="en-US" sz="2000" dirty="0" smtClean="0">
                <a:latin typeface="+mj-lt"/>
              </a:rPr>
              <a:t>Rest.</a:t>
            </a:r>
            <a:endParaRPr lang="en-US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Nikolas Katsanos			Owner, Harrisburg Family House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Karren Kwong			</a:t>
            </a:r>
            <a:r>
              <a:rPr lang="en-US" sz="2000" dirty="0" smtClean="0">
                <a:latin typeface="+mj-lt"/>
              </a:rPr>
              <a:t>	Owner</a:t>
            </a:r>
            <a:r>
              <a:rPr lang="en-US" sz="2000" dirty="0">
                <a:latin typeface="+mj-lt"/>
              </a:rPr>
              <a:t>, E Noodles &amp; Co</a:t>
            </a:r>
            <a:r>
              <a:rPr lang="en-US" sz="20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+mj-lt"/>
              </a:rPr>
              <a:t>Adam Hart					Fatz</a:t>
            </a:r>
            <a:endParaRPr lang="en-US" sz="2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7202" r="30705" b="12222"/>
          <a:stretch/>
        </p:blipFill>
        <p:spPr>
          <a:xfrm rot="5400000">
            <a:off x="2892316" y="1689559"/>
            <a:ext cx="5731442" cy="44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458200" cy="1501773"/>
          </a:xfrm>
        </p:spPr>
        <p:txBody>
          <a:bodyPr/>
          <a:lstStyle/>
          <a:p>
            <a:r>
              <a:rPr lang="en-US" dirty="0" smtClean="0"/>
              <a:t>Our High Impact Frequent ISSUES/WASTES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8D4B305-338B-4A7E-8D5D-6BC50E29FEE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875" y="2303462"/>
            <a:ext cx="4495800" cy="337185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54045"/>
              </p:ext>
            </p:extLst>
          </p:nvPr>
        </p:nvGraphicFramePr>
        <p:xfrm>
          <a:off x="304800" y="1789430"/>
          <a:ext cx="4572000" cy="4458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0"/>
              </a:tblGrid>
              <a:tr h="4332286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800" b="1" kern="50" dirty="0">
                          <a:effectLst/>
                          <a:latin typeface="+mj-lt"/>
                        </a:rPr>
                        <a:t>Managers too busy to review report or ask ?s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8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Incomplete or improper</a:t>
                      </a:r>
                      <a:r>
                        <a:rPr lang="en-US" sz="1800" b="1" kern="50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 d</a:t>
                      </a:r>
                      <a:r>
                        <a:rPr lang="en-US" sz="18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ate </a:t>
                      </a:r>
                      <a:r>
                        <a:rPr lang="en-US" sz="18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on items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800" b="1" kern="50" dirty="0" smtClean="0">
                          <a:effectLst/>
                          <a:latin typeface="+mj-lt"/>
                        </a:rPr>
                        <a:t>Inconsistent </a:t>
                      </a:r>
                      <a:r>
                        <a:rPr lang="en-US" sz="1800" b="1" kern="50" dirty="0">
                          <a:effectLst/>
                          <a:latin typeface="+mj-lt"/>
                        </a:rPr>
                        <a:t>follow up to see if CDI resulted in long term improvements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8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Preparing for inspection</a:t>
                      </a:r>
                      <a:r>
                        <a:rPr lang="en-US" sz="1800" b="1" kern="50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Just </a:t>
                      </a:r>
                      <a:r>
                        <a:rPr lang="en-US" sz="18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in </a:t>
                      </a:r>
                      <a:r>
                        <a:rPr lang="en-US" sz="18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time</a:t>
                      </a:r>
                      <a:endParaRPr lang="en-US" sz="1800" b="1" kern="50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800" b="1" kern="50" dirty="0">
                          <a:effectLst/>
                          <a:latin typeface="+mj-lt"/>
                        </a:rPr>
                        <a:t>Don’t prepare for inspection daily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8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Cold Holding temperatures not maintained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800" b="1" kern="50" dirty="0">
                          <a:effectLst/>
                          <a:latin typeface="+mj-lt"/>
                        </a:rPr>
                        <a:t>Lack of management experience, management control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8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Manager confused with importance of P/PF vs. core </a:t>
                      </a:r>
                      <a:r>
                        <a:rPr lang="en-US" sz="18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violations</a:t>
                      </a:r>
                    </a:p>
                  </a:txBody>
                  <a:tcPr marL="34925" marR="34925" marT="34925" marB="34925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0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167A31C8-6D82-46EC-B572-6A74038408F3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21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400" y="-495300"/>
            <a:ext cx="5167295" cy="2781300"/>
          </a:xfrm>
        </p:spPr>
        <p:txBody>
          <a:bodyPr/>
          <a:lstStyle/>
          <a:p>
            <a:r>
              <a:rPr lang="en-US" dirty="0" smtClean="0"/>
              <a:t>Communicating  Progress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5555" r="11666"/>
          <a:stretch/>
        </p:blipFill>
        <p:spPr>
          <a:xfrm rot="5400000">
            <a:off x="527050" y="1318079"/>
            <a:ext cx="4953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1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631" y="0"/>
            <a:ext cx="3100169" cy="1676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2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96BA61DC-BAF5-4A20-BB31-F543D7C9DB12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22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34166"/>
          <a:stretch/>
        </p:blipFill>
        <p:spPr>
          <a:xfrm rot="5400000">
            <a:off x="2832946" y="852262"/>
            <a:ext cx="5059257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33400"/>
            <a:ext cx="3830222" cy="36734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0000"/>
                </a:solidFill>
              </a:rPr>
              <a:t>Getting To The Root Of The Big Issues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2015 Continual Impact LLC</a:t>
            </a: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BE9FC950-0E40-4781-9E75-40272C6939CE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23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333" r="5833" b="5556"/>
          <a:stretch/>
        </p:blipFill>
        <p:spPr>
          <a:xfrm rot="5400000">
            <a:off x="3448636" y="1029289"/>
            <a:ext cx="6172201" cy="4723228"/>
          </a:xfrm>
          <a:prstGeom prst="rect">
            <a:avLst/>
          </a:prstGeo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54109" y="5326340"/>
            <a:ext cx="3962400" cy="932855"/>
            <a:chOff x="175258" y="4257371"/>
            <a:chExt cx="2781811" cy="801087"/>
          </a:xfrm>
        </p:grpSpPr>
        <p:sp>
          <p:nvSpPr>
            <p:cNvPr id="8" name="TextBox 7"/>
            <p:cNvSpPr txBox="1"/>
            <p:nvPr/>
          </p:nvSpPr>
          <p:spPr>
            <a:xfrm>
              <a:off x="2356350" y="4265551"/>
              <a:ext cx="600719" cy="7929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anchor="ctr">
              <a:spAutoFit/>
            </a:bodyPr>
            <a:lstStyle/>
            <a:p>
              <a:pPr algn="ctr" defTabSz="457059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b="1" dirty="0">
                <a:solidFill>
                  <a:schemeClr val="tx1"/>
                </a:solidFill>
                <a:latin typeface="+mn-lt"/>
                <a:ea typeface="+mn-ea"/>
              </a:endParaRPr>
            </a:p>
            <a:p>
              <a:pPr algn="ctr" defTabSz="457059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lang="en-US" b="1" dirty="0">
                  <a:solidFill>
                    <a:schemeClr val="tx1"/>
                  </a:solidFill>
                  <a:latin typeface="+mn-lt"/>
                  <a:ea typeface="+mn-ea"/>
                </a:rPr>
                <a:t>Issue</a:t>
              </a:r>
            </a:p>
            <a:p>
              <a:pPr algn="ctr" defTabSz="457059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b="1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5258" y="4257371"/>
              <a:ext cx="848141" cy="79290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anchor="ctr">
              <a:spAutoFit/>
            </a:bodyPr>
            <a:lstStyle/>
            <a:p>
              <a:pPr algn="ctr" defTabSz="457059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b="1" dirty="0">
                <a:solidFill>
                  <a:schemeClr val="tx1"/>
                </a:solidFill>
                <a:latin typeface="+mn-lt"/>
                <a:ea typeface="+mn-ea"/>
              </a:endParaRPr>
            </a:p>
            <a:p>
              <a:pPr algn="ctr" defTabSz="457059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lang="en-US" b="1" dirty="0">
                  <a:solidFill>
                    <a:schemeClr val="tx1"/>
                  </a:solidFill>
                  <a:latin typeface="+mn-lt"/>
                  <a:ea typeface="+mn-ea"/>
                </a:rPr>
                <a:t>Solution</a:t>
              </a:r>
            </a:p>
            <a:p>
              <a:pPr algn="ctr" defTabSz="457059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b="1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0055" y="4510657"/>
              <a:ext cx="1354127" cy="343594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txBody>
            <a:bodyPr anchor="ctr">
              <a:spAutoFit/>
            </a:bodyPr>
            <a:lstStyle/>
            <a:p>
              <a:pPr algn="ctr" defTabSz="457059"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+mn-lt"/>
                  <a:ea typeface="+mn-ea"/>
                </a:rPr>
                <a:t>Cause-Effect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300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174A2216-D759-41F6-A10E-06B6E1B9C003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24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1524000"/>
            <a:ext cx="8267697" cy="3124200"/>
          </a:xfrm>
          <a:extLst/>
        </p:spPr>
        <p:txBody>
          <a:bodyPr/>
          <a:lstStyle/>
          <a:p>
            <a:pPr algn="l" eaLnBrk="1" hangingPunct="1">
              <a:defRPr/>
            </a:pPr>
            <a:r>
              <a:rPr lang="en-US" sz="4800" dirty="0" smtClean="0"/>
              <a:t>Root Cause Analysis:</a:t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>
                <a:solidFill>
                  <a:srgbClr val="C00000"/>
                </a:solidFill>
              </a:rPr>
              <a:t>Asking </a:t>
            </a:r>
            <a:br>
              <a:rPr lang="en-US" sz="4800" dirty="0" smtClean="0">
                <a:solidFill>
                  <a:srgbClr val="C00000"/>
                </a:solidFill>
              </a:rPr>
            </a:br>
            <a:r>
              <a:rPr lang="en-US" sz="4800" dirty="0" smtClean="0">
                <a:solidFill>
                  <a:srgbClr val="C00000"/>
                </a:solidFill>
              </a:rPr>
              <a:t>Why, </a:t>
            </a:r>
            <a:br>
              <a:rPr lang="en-US" sz="4800" dirty="0" smtClean="0">
                <a:solidFill>
                  <a:srgbClr val="C00000"/>
                </a:solidFill>
              </a:rPr>
            </a:br>
            <a:r>
              <a:rPr lang="en-US" sz="4800" dirty="0" smtClean="0">
                <a:solidFill>
                  <a:srgbClr val="C00000"/>
                </a:solidFill>
              </a:rPr>
              <a:t>Why, </a:t>
            </a:r>
            <a:br>
              <a:rPr lang="en-US" sz="4800" dirty="0" smtClean="0">
                <a:solidFill>
                  <a:srgbClr val="C00000"/>
                </a:solidFill>
              </a:rPr>
            </a:br>
            <a:r>
              <a:rPr lang="en-US" sz="4800" dirty="0" smtClean="0">
                <a:solidFill>
                  <a:srgbClr val="C00000"/>
                </a:solidFill>
              </a:rPr>
              <a:t>Why, </a:t>
            </a:r>
            <a:br>
              <a:rPr lang="en-US" sz="4800" dirty="0" smtClean="0">
                <a:solidFill>
                  <a:srgbClr val="C00000"/>
                </a:solidFill>
              </a:rPr>
            </a:br>
            <a:r>
              <a:rPr lang="en-US" sz="4800" dirty="0" smtClean="0">
                <a:solidFill>
                  <a:srgbClr val="C00000"/>
                </a:solidFill>
              </a:rPr>
              <a:t>Why,</a:t>
            </a:r>
            <a:br>
              <a:rPr lang="en-US" sz="4800" dirty="0" smtClean="0">
                <a:solidFill>
                  <a:srgbClr val="C00000"/>
                </a:solidFill>
              </a:rPr>
            </a:br>
            <a:r>
              <a:rPr lang="en-US" sz="4800" dirty="0" smtClean="0">
                <a:solidFill>
                  <a:srgbClr val="C00000"/>
                </a:solidFill>
              </a:rPr>
              <a:t> Why</a:t>
            </a:r>
            <a:endParaRPr lang="en-US" sz="4800" dirty="0">
              <a:solidFill>
                <a:srgbClr val="C0000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735708"/>
              </p:ext>
            </p:extLst>
          </p:nvPr>
        </p:nvGraphicFramePr>
        <p:xfrm>
          <a:off x="2895600" y="1219200"/>
          <a:ext cx="6019800" cy="508816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6019800"/>
              </a:tblGrid>
              <a:tr h="508816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Managers too busy to review report or ask ?s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 don’t date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Wrong date on items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don’t follow up to see if CDI resulted in long term improvements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Just in time preparation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Don’t prepare for inspection daily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Cold Holding temperatures not maintained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Lack of management experience, management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Manager confused with importance of P/PF vs. core violations</a:t>
                      </a:r>
                      <a:endParaRPr lang="en-US" sz="23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6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2015 Continual Impact LLC</a:t>
            </a:r>
          </a:p>
        </p:txBody>
      </p:sp>
      <p:sp>
        <p:nvSpPr>
          <p:cNvPr id="471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9CDF51CF-8F2F-44E0-B504-FEF71BB90CBB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25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5195"/>
          <a:stretch/>
        </p:blipFill>
        <p:spPr>
          <a:xfrm rot="5400000">
            <a:off x="5708538" y="3422538"/>
            <a:ext cx="3773798" cy="3097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5375" r="18334" b="6847"/>
          <a:stretch/>
        </p:blipFill>
        <p:spPr>
          <a:xfrm rot="5400000">
            <a:off x="-274996" y="3512974"/>
            <a:ext cx="3388271" cy="2892428"/>
          </a:xfrm>
          <a:prstGeom prst="rect">
            <a:avLst/>
          </a:prstGeom>
        </p:spPr>
      </p:pic>
      <p:sp>
        <p:nvSpPr>
          <p:cNvPr id="47109" name="Content Placeholder 7"/>
          <p:cNvSpPr>
            <a:spLocks noGrp="1"/>
          </p:cNvSpPr>
          <p:nvPr>
            <p:ph idx="1"/>
          </p:nvPr>
        </p:nvSpPr>
        <p:spPr>
          <a:xfrm>
            <a:off x="34925" y="11113"/>
            <a:ext cx="9109076" cy="2274887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FFC000"/>
                </a:solidFill>
              </a:rPr>
              <a:t>Prioritizing Solutions to Be Developed and Tested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9" t="28327" r="9305" b="12937"/>
          <a:stretch/>
        </p:blipFill>
        <p:spPr bwMode="auto">
          <a:xfrm rot="10800000">
            <a:off x="2514601" y="1219198"/>
            <a:ext cx="3886200" cy="2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3505200" cy="33147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Prioritized Solutions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8D4B305-338B-4A7E-8D5D-6BC50E29FEE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10908" r="20983"/>
          <a:stretch/>
        </p:blipFill>
        <p:spPr bwMode="auto">
          <a:xfrm>
            <a:off x="3200400" y="457200"/>
            <a:ext cx="5729620" cy="61296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00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416175"/>
            <a:ext cx="8153400" cy="1470025"/>
          </a:xfrm>
        </p:spPr>
        <p:txBody>
          <a:bodyPr/>
          <a:lstStyle/>
          <a:p>
            <a:pPr algn="l" eaLnBrk="1" hangingPunct="1">
              <a:buClr>
                <a:schemeClr val="bg1"/>
              </a:buClr>
              <a:defRPr/>
            </a:pPr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3</a:t>
            </a:r>
            <a:b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Validate solutions will achieve the goal</a:t>
            </a:r>
            <a:b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Develop, Test, Learn</a:t>
            </a:r>
            <a:b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Develop, Test, Learn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E3743AD7-00A7-437C-BC77-AC44DE830C9B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27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39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48131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E008099B-3B61-47AB-A75E-78D87BC0B222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28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125" y="76200"/>
            <a:ext cx="7585075" cy="2438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5pPr>
            <a:lvl6pPr marL="45705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6pPr>
            <a:lvl7pPr marL="91411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7pPr>
            <a:lvl8pPr marL="1371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8pPr>
            <a:lvl9pPr marL="182823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B2B2B2"/>
                </a:solidFill>
                <a:latin typeface="Utah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en-US" b="1" kern="0" dirty="0" smtClean="0">
                <a:solidFill>
                  <a:srgbClr val="FF0000"/>
                </a:solidFill>
              </a:rPr>
              <a:t>Improvement Hypothesis</a:t>
            </a:r>
            <a:endParaRPr lang="en-US" sz="4800" b="1" kern="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676212"/>
              </p:ext>
            </p:extLst>
          </p:nvPr>
        </p:nvGraphicFramePr>
        <p:xfrm>
          <a:off x="228600" y="990600"/>
          <a:ext cx="8686800" cy="52732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52800"/>
                <a:gridCol w="3048000"/>
                <a:gridCol w="2286000"/>
              </a:tblGrid>
              <a:tr h="1868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Issue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Improvement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Expected Results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2093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Most frequently occurring violations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hot 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&amp; cold holding temperatures are not maintained 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Improper </a:t>
                      </a:r>
                      <a:r>
                        <a:rPr lang="en-US" sz="14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date 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marking &amp; disposition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Improper </a:t>
                      </a:r>
                      <a:r>
                        <a:rPr lang="en-US" sz="14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identification, 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storing, </a:t>
                      </a:r>
                      <a:r>
                        <a:rPr lang="en-US" sz="14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&amp; 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using toxic substances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Improper cleaning &amp; </a:t>
                      </a:r>
                      <a:r>
                        <a:rPr lang="en-US" sz="14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sanitizing of food contact surfaces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If we…provide 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How To instructions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 for all employees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Then…priority &amp; priority foundation violations will decrease and food safety 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knowledge in all employees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 </a:t>
                      </a:r>
                      <a:r>
                        <a:rPr lang="en-US" sz="14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increases so 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that establishments are always in compliance (daily).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1221351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Inconsistent follow up to see if CDI resulted in long term improvements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 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If we…develop a 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tool/document to log CDI violations and routinely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 follow up on CDI items and use 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strategic inspection planning</a:t>
                      </a:r>
                      <a:endParaRPr lang="en-US" sz="1400" kern="50" dirty="0">
                        <a:solidFill>
                          <a:srgbClr val="C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Then…we </a:t>
                      </a:r>
                      <a:r>
                        <a:rPr lang="en-US" sz="14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should 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see long term 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decrease of priority &amp; priority foundation violations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.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  <a:tr h="1744787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Lack of management (PIC) time to review report or ask ?s, control, and understand the importance of P/PF vs. core violations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Establishment employees preparing for inspections Just in time and not routinely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If we…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engage with PIC and the food handlers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 during the inspection AND provide targeted 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P/PF education</a:t>
                      </a:r>
                      <a:r>
                        <a:rPr lang="en-US" sz="1400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, 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Active Management Control</a:t>
                      </a:r>
                      <a:r>
                        <a:rPr lang="en-US" sz="1400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 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responsibilities, AND 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routine knowledge (Email blasts, website, annual training)</a:t>
                      </a:r>
                      <a:r>
                        <a:rPr lang="en-US" sz="1400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 </a:t>
                      </a:r>
                      <a:endParaRPr lang="en-US" sz="1400" kern="50" dirty="0">
                        <a:solidFill>
                          <a:srgbClr val="C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Then…CHA &amp; food establishments 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will have 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improved working relationships, PICs </a:t>
                      </a:r>
                      <a:r>
                        <a:rPr lang="en-US" sz="1400" b="1" kern="5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will take more ownership</a:t>
                      </a:r>
                      <a:r>
                        <a:rPr lang="en-US" sz="1400" b="1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, </a:t>
                      </a:r>
                      <a:r>
                        <a:rPr lang="en-US" sz="14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Lucida Sans" panose="020B0602030504020204" pitchFamily="34" charset="0"/>
                        </a:rPr>
                        <a:t>and violations will decrease.</a:t>
                      </a:r>
                      <a:endParaRPr lang="en-US" sz="14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67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875"/>
            <a:ext cx="7848600" cy="1844675"/>
          </a:xfrm>
          <a:solidFill>
            <a:srgbClr val="FFC000"/>
          </a:solidFill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Developing Our Solutions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4400" dirty="0" smtClean="0">
                <a:solidFill>
                  <a:srgbClr val="C00000"/>
                </a:solidFill>
              </a:rPr>
              <a:t>Inspectors &amp; Restaurant Owners Together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6FFF3D0-DB68-4C52-96FD-74F9068FA9A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2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1"/>
            <a:ext cx="4953000" cy="11049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Is Our Gap?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2133600"/>
            <a:ext cx="8365529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FFC000"/>
                </a:solidFill>
              </a:rPr>
              <a:t>Gap:</a:t>
            </a:r>
            <a:r>
              <a:rPr lang="en-US" sz="2200" dirty="0" smtClean="0"/>
              <a:t>  ~ 1600 Priority / Priority Foundation violations in the 12 months, in risk category #4 establishments.   </a:t>
            </a:r>
          </a:p>
          <a:p>
            <a:pPr marL="0" indent="0">
              <a:buNone/>
            </a:pPr>
            <a:endParaRPr lang="en-US" sz="2200" dirty="0">
              <a:solidFill>
                <a:srgbClr val="FFC000"/>
              </a:solidFill>
            </a:endParaRPr>
          </a:p>
          <a:p>
            <a:pPr marL="0" lvl="0" indent="0">
              <a:buNone/>
            </a:pPr>
            <a:r>
              <a:rPr lang="en-US" sz="2200" b="1" dirty="0" smtClean="0">
                <a:solidFill>
                  <a:srgbClr val="FFC000"/>
                </a:solidFill>
              </a:rPr>
              <a:t>Vision: </a:t>
            </a:r>
            <a:r>
              <a:rPr lang="en-US" sz="2200" dirty="0" smtClean="0">
                <a:solidFill>
                  <a:srgbClr val="FFC000"/>
                </a:solidFill>
              </a:rPr>
              <a:t> </a:t>
            </a:r>
          </a:p>
          <a:p>
            <a:pPr lvl="0"/>
            <a:r>
              <a:rPr lang="en-US" sz="2200" dirty="0" smtClean="0"/>
              <a:t>To </a:t>
            </a:r>
            <a:r>
              <a:rPr lang="en-US" sz="2200" dirty="0"/>
              <a:t>maintain a decreased number of P/PF violations noted during routine </a:t>
            </a:r>
            <a:r>
              <a:rPr lang="en-US" sz="2200" dirty="0" smtClean="0"/>
              <a:t>inspections while maintaining 100% inspection compliance</a:t>
            </a:r>
            <a:endParaRPr lang="en-US" sz="2200" dirty="0"/>
          </a:p>
          <a:p>
            <a:pPr lvl="0"/>
            <a:r>
              <a:rPr lang="en-US" sz="2200" dirty="0"/>
              <a:t>Decrease the risk of Foodborne Illness (FBI) to residents and visitors of Cabarrus County</a:t>
            </a:r>
          </a:p>
          <a:p>
            <a:pPr lvl="0"/>
            <a:r>
              <a:rPr lang="en-US" sz="2200" dirty="0"/>
              <a:t>Continued/improved compliance with the NC Food Code Manual and improved sanitation scores</a:t>
            </a:r>
          </a:p>
          <a:p>
            <a:pPr marL="0" indent="0">
              <a:buNone/>
            </a:pPr>
            <a:endParaRPr lang="en-US" sz="2200" dirty="0">
              <a:solidFill>
                <a:srgbClr val="FFC000"/>
              </a:solidFill>
            </a:endParaRPr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2014 Continual Impact LLC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66C826C7-F681-4372-9DAC-4B7B226F4551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3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4798"/>
            <a:ext cx="2650529" cy="17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Solution Development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6FFF3D0-DB68-4C52-96FD-74F9068FA9A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1111" r="13333"/>
          <a:stretch/>
        </p:blipFill>
        <p:spPr>
          <a:xfrm rot="10800000">
            <a:off x="228600" y="1295400"/>
            <a:ext cx="4141148" cy="364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5556" r="18333" b="5556"/>
          <a:stretch/>
        </p:blipFill>
        <p:spPr>
          <a:xfrm rot="5400000">
            <a:off x="4545063" y="2181941"/>
            <a:ext cx="4419600" cy="43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Our Solutions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6FFF3D0-DB68-4C52-96FD-74F9068FA9AF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6666" r="22500" b="7778"/>
          <a:stretch/>
        </p:blipFill>
        <p:spPr>
          <a:xfrm rot="5400000">
            <a:off x="612314" y="1132497"/>
            <a:ext cx="3415783" cy="404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4166" b="1112"/>
          <a:stretch/>
        </p:blipFill>
        <p:spPr>
          <a:xfrm rot="5400000">
            <a:off x="5353821" y="2447108"/>
            <a:ext cx="3680636" cy="389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420100" cy="13112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Results</a:t>
            </a:r>
            <a:endParaRPr lang="en-US" sz="3200" i="1" dirty="0"/>
          </a:p>
        </p:txBody>
      </p:sp>
      <p:sp>
        <p:nvSpPr>
          <p:cNvPr id="19460" name="Footer Placeholder 3"/>
          <p:cNvSpPr>
            <a:spLocks noGrp="1"/>
          </p:cNvSpPr>
          <p:nvPr>
            <p:ph type="ft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2014 Continual Impact LLC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AC27E541-E333-4442-9ADD-A884068710D6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32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7708" y="1693154"/>
            <a:ext cx="4679092" cy="4860046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b="1" i="1" dirty="0" smtClean="0">
                <a:solidFill>
                  <a:srgbClr val="C00000"/>
                </a:solidFill>
              </a:rPr>
              <a:t>Getting Safer…</a:t>
            </a:r>
            <a:r>
              <a:rPr lang="en-US" sz="1800" dirty="0" smtClean="0"/>
              <a:t>Education Materials for the PIC &amp; all employees (handouts/website):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Active Managerial Controls definition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P/PF Top 10 examples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Proper cooking time &amp; temps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Date marking (ready to eat foods)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How to temp foods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Managing hot/cold temperatures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Proper cooling procedures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Dishwashing 3 sink method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Personal cleanliness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Store Chemicals Properly</a:t>
            </a:r>
            <a:endParaRPr lang="en-US" sz="1700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4907692" y="1693154"/>
            <a:ext cx="4007708" cy="4860046"/>
          </a:xfrm>
          <a:ln>
            <a:solidFill>
              <a:schemeClr val="bg1"/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en-US" sz="1800" dirty="0" smtClean="0"/>
              <a:t>By using:</a:t>
            </a:r>
          </a:p>
          <a:p>
            <a:r>
              <a:rPr lang="en-US" sz="1800" dirty="0" smtClean="0"/>
              <a:t>Follow-up on CDI protocol</a:t>
            </a:r>
          </a:p>
          <a:p>
            <a:pPr marL="457200" lvl="1" indent="-457200">
              <a:spcBef>
                <a:spcPts val="700"/>
              </a:spcBef>
            </a:pPr>
            <a:r>
              <a:rPr lang="en-US" sz="1800" dirty="0"/>
              <a:t>Logging CDI violations for routine follow up </a:t>
            </a:r>
          </a:p>
          <a:p>
            <a:pPr marL="457200" lvl="1" indent="-457200">
              <a:spcBef>
                <a:spcPts val="700"/>
              </a:spcBef>
            </a:pPr>
            <a:r>
              <a:rPr lang="en-US" sz="1800" dirty="0" smtClean="0"/>
              <a:t>Website </a:t>
            </a:r>
            <a:r>
              <a:rPr lang="en-US" sz="1800" dirty="0"/>
              <a:t>tools &amp; resources (education material, links, videos, handouts, code, etc…)</a:t>
            </a:r>
          </a:p>
          <a:p>
            <a:r>
              <a:rPr lang="en-US" sz="1800" dirty="0" smtClean="0"/>
              <a:t>Routine </a:t>
            </a:r>
            <a:r>
              <a:rPr lang="en-US" sz="1800" b="1" i="1" dirty="0" smtClean="0">
                <a:solidFill>
                  <a:srgbClr val="C00000"/>
                </a:solidFill>
              </a:rPr>
              <a:t>Getting Safer </a:t>
            </a:r>
            <a:r>
              <a:rPr lang="en-US" sz="1800" dirty="0" smtClean="0"/>
              <a:t>education </a:t>
            </a:r>
          </a:p>
          <a:p>
            <a:pPr lvl="1"/>
            <a:r>
              <a:rPr lang="en-US" sz="1800" dirty="0" smtClean="0"/>
              <a:t>Quarterly email newsletters</a:t>
            </a:r>
          </a:p>
          <a:p>
            <a:pPr lvl="1"/>
            <a:r>
              <a:rPr lang="en-US" sz="1800" dirty="0" smtClean="0"/>
              <a:t>Annual food safety training</a:t>
            </a:r>
          </a:p>
          <a:p>
            <a:r>
              <a:rPr lang="en-US" sz="1800" dirty="0" smtClean="0"/>
              <a:t>Concentrated time with establishments with more violations</a:t>
            </a:r>
          </a:p>
          <a:p>
            <a:pPr lvl="1"/>
            <a:endParaRPr lang="en-US" sz="17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228600" y="836687"/>
            <a:ext cx="8515350" cy="1021921"/>
          </a:xfrm>
        </p:spPr>
        <p:txBody>
          <a:bodyPr/>
          <a:lstStyle/>
          <a:p>
            <a:r>
              <a:rPr lang="en-US" sz="2000" dirty="0">
                <a:solidFill>
                  <a:srgbClr val="FFC000"/>
                </a:solidFill>
              </a:rPr>
              <a:t>Decrease Category IV Priority / Priority Foundation violations </a:t>
            </a:r>
            <a:endParaRPr lang="en-US" sz="2000" dirty="0" smtClean="0">
              <a:solidFill>
                <a:srgbClr val="FFC000"/>
              </a:solidFill>
            </a:endParaRPr>
          </a:p>
          <a:p>
            <a:r>
              <a:rPr lang="en-US" sz="2000" dirty="0" smtClean="0">
                <a:solidFill>
                  <a:srgbClr val="FFC000"/>
                </a:solidFill>
              </a:rPr>
              <a:t>Improve our working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8165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91500" cy="131127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4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76" name="Footer Placeholder 3"/>
          <p:cNvSpPr>
            <a:spLocks noGrp="1"/>
          </p:cNvSpPr>
          <p:nvPr>
            <p:ph type="ft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15F4787D-B828-4E9C-B2C2-05415864FFF9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33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33555" y="1630740"/>
            <a:ext cx="2996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kern="1200" dirty="0" smtClean="0">
                <a:solidFill>
                  <a:srgbClr val="FFC000"/>
                </a:solidFill>
              </a:rPr>
              <a:t>“We’ve never had tools like this to help </a:t>
            </a:r>
            <a:r>
              <a:rPr lang="en-US" sz="2400" i="1" dirty="0">
                <a:solidFill>
                  <a:srgbClr val="FFC000"/>
                </a:solidFill>
              </a:rPr>
              <a:t>k</a:t>
            </a:r>
            <a:r>
              <a:rPr lang="en-US" sz="2400" i="1" kern="1200" dirty="0" smtClean="0">
                <a:solidFill>
                  <a:srgbClr val="FFC000"/>
                </a:solidFill>
              </a:rPr>
              <a:t>eep food safety </a:t>
            </a:r>
            <a:r>
              <a:rPr lang="en-US" sz="2400" i="1" dirty="0" smtClean="0">
                <a:solidFill>
                  <a:srgbClr val="FFC000"/>
                </a:solidFill>
              </a:rPr>
              <a:t>on their minds.”</a:t>
            </a:r>
            <a:endParaRPr lang="en-US" sz="2400" i="1" kern="12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3555" y="4343400"/>
            <a:ext cx="3034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kern="1200" dirty="0" smtClean="0">
                <a:solidFill>
                  <a:srgbClr val="FFC000"/>
                </a:solidFill>
              </a:rPr>
              <a:t>“This is not just about the PIC, it is about all employees.”</a:t>
            </a:r>
            <a:endParaRPr lang="en-US" sz="2400" i="1" kern="1200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3909" r="16528" b="4724"/>
          <a:stretch/>
        </p:blipFill>
        <p:spPr>
          <a:xfrm rot="5400000">
            <a:off x="335945" y="1391632"/>
            <a:ext cx="4888537" cy="4802773"/>
          </a:xfrm>
        </p:spPr>
      </p:pic>
    </p:spTree>
    <p:extLst>
      <p:ext uri="{BB962C8B-B14F-4D97-AF65-F5344CB8AC3E}">
        <p14:creationId xmlns:p14="http://schemas.microsoft.com/office/powerpoint/2010/main" val="34590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Things Done!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8D4B305-338B-4A7E-8D5D-6BC50E29FEE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17778"/>
          <a:stretch/>
        </p:blipFill>
        <p:spPr>
          <a:xfrm rot="10800000">
            <a:off x="-19050" y="1828799"/>
            <a:ext cx="9144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" y="-228600"/>
            <a:ext cx="8194675" cy="2047366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Testing Solutions with Food Establishments</a:t>
            </a:r>
            <a:endParaRPr lang="en-US" dirty="0"/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2015 Continual Impact LLC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7A732EBE-8E42-4CD5-A466-F9D290A02BFB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35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705244"/>
              </p:ext>
            </p:extLst>
          </p:nvPr>
        </p:nvGraphicFramePr>
        <p:xfrm>
          <a:off x="457200" y="1600201"/>
          <a:ext cx="8191500" cy="480694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752600"/>
                <a:gridCol w="2057400"/>
                <a:gridCol w="1295400"/>
                <a:gridCol w="914400"/>
                <a:gridCol w="2171700"/>
              </a:tblGrid>
              <a:tr h="6857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50" dirty="0">
                          <a:solidFill>
                            <a:schemeClr val="bg1"/>
                          </a:solidFill>
                          <a:effectLst/>
                        </a:rPr>
                        <a:t>Tests</a:t>
                      </a:r>
                      <a:endParaRPr lang="en-US" sz="2400" b="1" kern="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50" dirty="0">
                          <a:solidFill>
                            <a:schemeClr val="bg1"/>
                          </a:solidFill>
                          <a:effectLst/>
                        </a:rPr>
                        <a:t>How</a:t>
                      </a:r>
                      <a:endParaRPr lang="en-US" sz="2400" b="1" kern="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50" dirty="0">
                          <a:solidFill>
                            <a:schemeClr val="bg1"/>
                          </a:solidFill>
                          <a:effectLst/>
                        </a:rPr>
                        <a:t>When</a:t>
                      </a:r>
                      <a:endParaRPr lang="en-US" sz="2400" b="1" kern="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50" dirty="0">
                          <a:solidFill>
                            <a:schemeClr val="bg1"/>
                          </a:solidFill>
                          <a:effectLst/>
                        </a:rPr>
                        <a:t>Who</a:t>
                      </a:r>
                      <a:endParaRPr lang="en-US" sz="2400" b="1" kern="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50" dirty="0">
                          <a:solidFill>
                            <a:schemeClr val="bg1"/>
                          </a:solidFill>
                          <a:effectLst/>
                        </a:rPr>
                        <a:t>Successful if…</a:t>
                      </a:r>
                      <a:endParaRPr lang="en-US" sz="2400" b="1" kern="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solidFill>
                      <a:srgbClr val="C00000"/>
                    </a:solidFill>
                  </a:tcPr>
                </a:tc>
              </a:tr>
              <a:tr h="144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</a:rPr>
                        <a:t>How to instructions by P/PF</a:t>
                      </a:r>
                      <a:endParaRPr lang="en-US" sz="2800" kern="50" dirty="0">
                        <a:effectLst/>
                      </a:endParaRPr>
                    </a:p>
                    <a:p>
                      <a:pPr marL="0" marR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</a:rPr>
                        <a:t> 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</a:rPr>
                        <a:t>Choose a follow Up visit on Qtr. 1 establishments with CDI P/PF violations 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Thursday </a:t>
                      </a: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Lunch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Mary</a:t>
                      </a:r>
                      <a:r>
                        <a:rPr lang="en-US" sz="1800" kern="50" dirty="0">
                          <a:effectLst/>
                        </a:rPr>
                        <a:t>, </a:t>
                      </a: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Daniel</a:t>
                      </a:r>
                      <a:r>
                        <a:rPr lang="en-US" sz="1800" kern="50" dirty="0">
                          <a:effectLst/>
                        </a:rPr>
                        <a:t>, </a:t>
                      </a: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Emma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Guideline handout </a:t>
                      </a: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feedback </a:t>
                      </a:r>
                      <a:r>
                        <a:rPr lang="en-US" sz="1800" kern="50" dirty="0">
                          <a:effectLst/>
                        </a:rPr>
                        <a:t>– </a:t>
                      </a:r>
                      <a:r>
                        <a:rPr lang="en-US" sz="1800" kern="50" dirty="0" smtClean="0">
                          <a:effectLst/>
                        </a:rPr>
                        <a:t>Agree /</a:t>
                      </a: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Strong Agree </a:t>
                      </a:r>
                      <a:endParaRPr lang="en-US" sz="2800" kern="50" dirty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Verbal </a:t>
                      </a:r>
                      <a:r>
                        <a:rPr lang="en-US" sz="1800" kern="50" dirty="0">
                          <a:effectLst/>
                        </a:rPr>
                        <a:t>feedback </a:t>
                      </a: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Provided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138320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</a:rPr>
                        <a:t>Email follow up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</a:rPr>
                        <a:t>Choose a follow Up visit on Qtr. 1 establishments with CDI P/PF violations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Thursday </a:t>
                      </a: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Lunch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</a:rPr>
                        <a:t> 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Learn </a:t>
                      </a:r>
                      <a:r>
                        <a:rPr lang="en-US" sz="1800" kern="50" dirty="0">
                          <a:effectLst/>
                        </a:rPr>
                        <a:t>if </a:t>
                      </a: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establishment </a:t>
                      </a: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would </a:t>
                      </a:r>
                      <a:r>
                        <a:rPr lang="en-US" sz="1800" kern="50" dirty="0">
                          <a:effectLst/>
                        </a:rPr>
                        <a:t>like email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  <a:tr h="101256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How </a:t>
                      </a:r>
                      <a:r>
                        <a:rPr lang="en-US" sz="1800" kern="50" dirty="0">
                          <a:effectLst/>
                        </a:rPr>
                        <a:t>to </a:t>
                      </a: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guidelines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</a:rPr>
                        <a:t>Classroom test with Establishment owners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Thursday</a:t>
                      </a:r>
                      <a:r>
                        <a:rPr lang="en-US" sz="1800" kern="50" dirty="0">
                          <a:effectLst/>
                        </a:rPr>
                        <a:t>, </a:t>
                      </a: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Friday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Team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Guidelines </a:t>
                      </a:r>
                      <a:r>
                        <a:rPr lang="en-US" sz="1800" kern="50" dirty="0">
                          <a:effectLst/>
                        </a:rPr>
                        <a:t>are </a:t>
                      </a: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simple</a:t>
                      </a:r>
                      <a:r>
                        <a:rPr lang="en-US" sz="1800" kern="50" dirty="0">
                          <a:effectLst/>
                        </a:rPr>
                        <a:t>, </a:t>
                      </a: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printable</a:t>
                      </a:r>
                      <a:r>
                        <a:rPr lang="en-US" sz="1800" kern="50" dirty="0">
                          <a:effectLst/>
                        </a:rPr>
                        <a:t>, &amp; </a:t>
                      </a:r>
                      <a:endParaRPr lang="en-US" sz="1800" kern="50" dirty="0" smtClean="0">
                        <a:effectLst/>
                      </a:endParaRPr>
                    </a:p>
                    <a:p>
                      <a:pPr marL="0" marR="0" algn="l">
                        <a:lnSpc>
                          <a:spcPts val="1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effectLst/>
                        </a:rPr>
                        <a:t>Accessible</a:t>
                      </a:r>
                      <a:endParaRPr lang="en-US" sz="2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43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Our Tests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8D4B305-338B-4A7E-8D5D-6BC50E29FEE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3334" r="15833" b="11111"/>
          <a:stretch/>
        </p:blipFill>
        <p:spPr>
          <a:xfrm rot="5400000">
            <a:off x="5424681" y="3045764"/>
            <a:ext cx="3621833" cy="3169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600" y="1447345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075"/>
            <a:ext cx="8191500" cy="1311275"/>
          </a:xfrm>
        </p:spPr>
        <p:txBody>
          <a:bodyPr/>
          <a:lstStyle/>
          <a:p>
            <a:r>
              <a:rPr lang="en-US" dirty="0" smtClean="0"/>
              <a:t>Learning From Our Testing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8D4B305-338B-4A7E-8D5D-6BC50E29FEEA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6750" y="923050"/>
            <a:ext cx="7867650" cy="590073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419600" y="2362200"/>
            <a:ext cx="2743200" cy="5334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2pPr>
            <a:lvl3pPr marL="1143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3pPr>
            <a:lvl4pPr marL="1600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4pPr>
            <a:lvl5pPr marL="20574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5pPr>
            <a:lvl6pPr marL="25146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6pPr>
            <a:lvl7pPr marL="29718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7pPr>
            <a:lvl8pPr marL="3429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8pPr>
            <a:lvl9pPr marL="3886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9pPr>
          </a:lstStyle>
          <a:p>
            <a:r>
              <a:rPr lang="en-US" sz="1600" b="0" kern="0" dirty="0" smtClean="0">
                <a:solidFill>
                  <a:srgbClr val="C00000"/>
                </a:solidFill>
              </a:rPr>
              <a:t>9 Follow-Ups </a:t>
            </a:r>
          </a:p>
          <a:p>
            <a:r>
              <a:rPr lang="en-US" sz="1600" b="0" kern="0" dirty="0" smtClean="0">
                <a:solidFill>
                  <a:srgbClr val="C00000"/>
                </a:solidFill>
              </a:rPr>
              <a:t>11 surveys completed</a:t>
            </a:r>
            <a:endParaRPr lang="en-US" sz="1600" b="0" kern="0" dirty="0">
              <a:solidFill>
                <a:srgbClr val="C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543550" y="3352800"/>
            <a:ext cx="2686050" cy="12192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2pPr>
            <a:lvl3pPr marL="1143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3pPr>
            <a:lvl4pPr marL="1600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4pPr>
            <a:lvl5pPr marL="20574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5pPr>
            <a:lvl6pPr marL="25146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6pPr>
            <a:lvl7pPr marL="29718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7pPr>
            <a:lvl8pPr marL="3429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8pPr>
            <a:lvl9pPr marL="3886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kern="0" dirty="0" smtClean="0">
                <a:solidFill>
                  <a:srgbClr val="C00000"/>
                </a:solidFill>
              </a:rPr>
              <a:t>Use multi-language education material &amp; videos on website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kern="0" dirty="0" smtClean="0">
                <a:solidFill>
                  <a:srgbClr val="C00000"/>
                </a:solidFill>
              </a:rPr>
              <a:t>Provide employee classes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219200" y="3847386"/>
            <a:ext cx="2533650" cy="49601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2pPr>
            <a:lvl3pPr marL="1143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3pPr>
            <a:lvl4pPr marL="1600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4pPr>
            <a:lvl5pPr marL="20574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5pPr>
            <a:lvl6pPr marL="25146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6pPr>
            <a:lvl7pPr marL="29718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7pPr>
            <a:lvl8pPr marL="3429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8pPr>
            <a:lvl9pPr marL="3886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9pPr>
          </a:lstStyle>
          <a:p>
            <a:pPr algn="l"/>
            <a:r>
              <a:rPr lang="en-US" sz="1600" b="0" kern="0" dirty="0" smtClean="0">
                <a:solidFill>
                  <a:srgbClr val="C00000"/>
                </a:solidFill>
              </a:rPr>
              <a:t>Handouts with pictures are easy to understand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114800" y="5257800"/>
            <a:ext cx="4114800" cy="8382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2pPr>
            <a:lvl3pPr marL="1143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3pPr>
            <a:lvl4pPr marL="1600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4pPr>
            <a:lvl5pPr marL="20574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5pPr>
            <a:lvl6pPr marL="25146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6pPr>
            <a:lvl7pPr marL="29718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7pPr>
            <a:lvl8pPr marL="3429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8pPr>
            <a:lvl9pPr marL="3886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>
                <a:solidFill>
                  <a:srgbClr val="FF0000"/>
                </a:solidFill>
                <a:latin typeface="Lucida Sans" pitchFamily="32" charset="0"/>
                <a:ea typeface="SimSun" charset="-122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kern="0" dirty="0" smtClean="0">
                <a:solidFill>
                  <a:srgbClr val="C00000"/>
                </a:solidFill>
              </a:rPr>
              <a:t>Simplify the Date Marking handout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kern="0" dirty="0" smtClean="0">
                <a:solidFill>
                  <a:srgbClr val="C00000"/>
                </a:solidFill>
              </a:rPr>
              <a:t>Create additional 1 page handouts</a:t>
            </a:r>
          </a:p>
        </p:txBody>
      </p:sp>
    </p:spTree>
    <p:extLst>
      <p:ext uri="{BB962C8B-B14F-4D97-AF65-F5344CB8AC3E}">
        <p14:creationId xmlns:p14="http://schemas.microsoft.com/office/powerpoint/2010/main" val="14850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925"/>
            <a:ext cx="8191500" cy="1311275"/>
          </a:xfrm>
        </p:spPr>
        <p:txBody>
          <a:bodyPr/>
          <a:lstStyle/>
          <a:p>
            <a:r>
              <a:rPr lang="en-US" dirty="0" smtClean="0"/>
              <a:t>What Do Our Customers Want?  </a:t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Developing Communications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8D4B305-338B-4A7E-8D5D-6BC50E29FEEA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37500"/>
          <a:stretch/>
        </p:blipFill>
        <p:spPr>
          <a:xfrm rot="5400000">
            <a:off x="2487929" y="1219777"/>
            <a:ext cx="4717415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416175"/>
            <a:ext cx="8153400" cy="14700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5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E0B96CA8-03DB-40B6-82AD-C777118EB96D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39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111" r="17500" b="3333"/>
          <a:stretch/>
        </p:blipFill>
        <p:spPr>
          <a:xfrm rot="5400000">
            <a:off x="3056785" y="479702"/>
            <a:ext cx="5856288" cy="56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191500" cy="13112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Our Goal</a:t>
            </a:r>
            <a:endParaRPr lang="en-US" sz="4800" dirty="0"/>
          </a:p>
        </p:txBody>
      </p:sp>
      <p:sp>
        <p:nvSpPr>
          <p:cNvPr id="32772" name="Footer Placeholder 2"/>
          <p:cNvSpPr>
            <a:spLocks noGrp="1"/>
          </p:cNvSpPr>
          <p:nvPr>
            <p:ph type="ft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32773" name="Slide Number Placeholder 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69A117A4-4AEC-4AAA-9122-B27AB8BF998D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4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graphicFrame>
        <p:nvGraphicFramePr>
          <p:cNvPr id="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746693"/>
              </p:ext>
            </p:extLst>
          </p:nvPr>
        </p:nvGraphicFramePr>
        <p:xfrm>
          <a:off x="-2" y="820080"/>
          <a:ext cx="9144001" cy="5749472"/>
        </p:xfrm>
        <a:graphic>
          <a:graphicData uri="http://schemas.openxmlformats.org/drawingml/2006/table">
            <a:tbl>
              <a:tblPr/>
              <a:tblGrid>
                <a:gridCol w="1143002"/>
                <a:gridCol w="8000999"/>
              </a:tblGrid>
              <a:tr h="972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TO:</a:t>
                      </a:r>
                    </a:p>
                  </a:txBody>
                  <a:tcPr marL="90000" marR="90000" marT="16524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What is the goal, purpose or outcome desired?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Decrease the number of P/PF violations in risk category IV establishments.</a:t>
                      </a:r>
                    </a:p>
                  </a:txBody>
                  <a:tcPr marL="90000" marR="90000" marT="97200" marB="46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345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FOR: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SimSun" charset="-122"/>
                      </a:endParaRPr>
                    </a:p>
                  </a:txBody>
                  <a:tcPr marL="90000" marR="90000" marT="16524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lang="en-US" sz="1200" kern="5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SimSun"/>
                          <a:cs typeface="Tahoma"/>
                        </a:rPr>
                        <a:t>Who benefits from the results? What is the scope?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CHA Environmental Health Food &amp; Lodging Staff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Owners/General Managers/Employees of food service establishments located in Cabarrus County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Residents or visitors who eat at establishments in Cabarrus County</a:t>
                      </a:r>
                    </a:p>
                  </a:txBody>
                  <a:tcPr marL="90000" marR="90000" marT="165240" marB="46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28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 THAT: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SimSun" charset="-122"/>
                      </a:endParaRPr>
                    </a:p>
                  </a:txBody>
                  <a:tcPr marL="90000" marR="90000" marT="16524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Lucida Sans"/>
                          <a:ea typeface="SimSun"/>
                          <a:cs typeface=""/>
                        </a:defRPr>
                      </a:lvl9pPr>
                    </a:lstStyle>
                    <a:p>
                      <a:pPr marL="0" marR="0" lvl="0" indent="0" algn="l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200" kern="5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SimSun"/>
                          <a:cs typeface="Tahoma"/>
                        </a:rPr>
                        <a:t>What are the benefits from achieving the goal?</a:t>
                      </a:r>
                      <a:endParaRPr kumimoji="0" lang="en-US" sz="120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Decrease the risk of FBI </a:t>
                      </a:r>
                    </a:p>
                    <a:p>
                      <a:pPr marL="0" marR="0" lvl="0" indent="0" algn="l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Improve quality of working relationships with owners/operators and increase on-going knowledge of P/PF violations for PIC </a:t>
                      </a:r>
                    </a:p>
                  </a:txBody>
                  <a:tcPr marL="90000" marR="90000" marT="165240" marB="46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131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COND-ITIONS: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SimSun" charset="-122"/>
                      </a:endParaRPr>
                    </a:p>
                  </a:txBody>
                  <a:tcPr marL="90000" marR="90000" marT="16524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Participation of CHA Food &amp; Lodging staff &amp;  establishment Owners/Operators</a:t>
                      </a:r>
                    </a:p>
                    <a:p>
                      <a:pPr marL="0" marR="0" lvl="0" indent="0" algn="l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• Cannot change regulations</a:t>
                      </a:r>
                    </a:p>
                    <a:p>
                      <a:pPr marL="0" marR="0" lvl="0" indent="0" algn="l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 food inspections completed</a:t>
                      </a:r>
                    </a:p>
                  </a:txBody>
                  <a:tcPr marL="90000" marR="90000" marT="165240" marB="46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4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Rollout Plan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8D4B305-338B-4A7E-8D5D-6BC50E29FEEA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77957520"/>
              </p:ext>
            </p:extLst>
          </p:nvPr>
        </p:nvGraphicFramePr>
        <p:xfrm>
          <a:off x="457200" y="1396999"/>
          <a:ext cx="8382000" cy="546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4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905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</a:rPr>
              <a:t>As a team, Continually Improving and Learning Together</a:t>
            </a:r>
            <a:endParaRPr lang="en-US" sz="4400" b="0" dirty="0">
              <a:solidFill>
                <a:srgbClr val="FF0000"/>
              </a:solidFill>
            </a:endParaRPr>
          </a:p>
        </p:txBody>
      </p:sp>
      <p:sp>
        <p:nvSpPr>
          <p:cNvPr id="66563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sp>
        <p:nvSpPr>
          <p:cNvPr id="6656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07A09632-E147-467F-AEE0-B9526E592B7F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41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132"/>
          <a:stretch/>
        </p:blipFill>
        <p:spPr>
          <a:xfrm>
            <a:off x="1143000" y="1325738"/>
            <a:ext cx="7086600" cy="522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9100"/>
            <a:ext cx="2667000" cy="4076700"/>
          </a:xfrm>
        </p:spPr>
        <p:txBody>
          <a:bodyPr/>
          <a:lstStyle/>
          <a:p>
            <a:r>
              <a:rPr lang="en-US" dirty="0" smtClean="0"/>
              <a:t>Thank you, Team!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8D4B305-338B-4A7E-8D5D-6BC50E29FEEA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5556" r="6667" b="11111"/>
          <a:stretch/>
        </p:blipFill>
        <p:spPr>
          <a:xfrm rot="5400000">
            <a:off x="2409444" y="926521"/>
            <a:ext cx="653491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762000"/>
            <a:ext cx="8572500" cy="4648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 smtClean="0"/>
              <a:t>Measures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457200" lvl="1" indent="0"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33794" name="Footer Placeholder 3"/>
          <p:cNvSpPr>
            <a:spLocks noGrp="1"/>
          </p:cNvSpPr>
          <p:nvPr>
            <p:ph type="ft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2015 Continual Impact LLC</a:t>
            </a:r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D5FB3729-ABDB-4F5D-B45E-16641AEDD1D1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5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762000"/>
            <a:ext cx="8534400" cy="550920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1600" kern="50" dirty="0">
                <a:solidFill>
                  <a:srgbClr val="808080"/>
                </a:solidFill>
                <a:latin typeface="Lucida Sans" panose="020B0602030504020204" pitchFamily="34" charset="0"/>
                <a:cs typeface="Lucida Sans" panose="020B0602030504020204" pitchFamily="34" charset="0"/>
              </a:rPr>
              <a:t> </a:t>
            </a:r>
            <a:endParaRPr lang="en-US" sz="1600" kern="50" dirty="0" smtClean="0">
              <a:solidFill>
                <a:srgbClr val="808080"/>
              </a:solidFill>
              <a:latin typeface="Lucida Sans" panose="020B0602030504020204" pitchFamily="34" charset="0"/>
              <a:cs typeface="Lucida Sans" panose="020B0602030504020204" pitchFamily="34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 smtClean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 smtClean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 smtClean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 smtClean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 smtClean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 smtClean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 smtClean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 smtClean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00" kern="50" dirty="0">
              <a:solidFill>
                <a:srgbClr val="808080"/>
              </a:solidFill>
              <a:latin typeface="Lucida Sans" panose="020B0602030504020204" pitchFamily="34" charset="0"/>
              <a:cs typeface="Mangal" panose="02040503050203030202" pitchFamily="18" charset="0"/>
            </a:endParaRP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200" b="1" kern="50" dirty="0" smtClean="0">
                <a:solidFill>
                  <a:srgbClr val="C00000"/>
                </a:solidFill>
                <a:latin typeface="Lucida Sans" panose="020B0602030504020204" pitchFamily="34" charset="0"/>
                <a:cs typeface="Mangal" panose="02040503050203030202" pitchFamily="18" charset="0"/>
              </a:rPr>
              <a:t>~ 475 less P/PF </a:t>
            </a:r>
          </a:p>
          <a:p>
            <a:pPr defTabSz="457059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200" b="1" kern="50" dirty="0" smtClean="0">
                <a:solidFill>
                  <a:srgbClr val="C00000"/>
                </a:solidFill>
                <a:latin typeface="Lucida Sans" panose="020B0602030504020204" pitchFamily="34" charset="0"/>
                <a:cs typeface="Mangal" panose="02040503050203030202" pitchFamily="18" charset="0"/>
              </a:rPr>
              <a:t>Violations per year</a:t>
            </a:r>
            <a:endParaRPr lang="en-US" sz="4400" b="1" kern="50" dirty="0">
              <a:solidFill>
                <a:srgbClr val="C00000"/>
              </a:solidFill>
              <a:latin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191500" cy="13112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Our Goal Cont’d.</a:t>
            </a:r>
            <a:endParaRPr lang="en-US" sz="4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1206500"/>
          <a:ext cx="8191500" cy="2603500"/>
        </p:xfrm>
        <a:graphic>
          <a:graphicData uri="http://schemas.openxmlformats.org/drawingml/2006/table">
            <a:tbl>
              <a:tblPr/>
              <a:tblGrid>
                <a:gridCol w="2012130"/>
                <a:gridCol w="1442630"/>
                <a:gridCol w="1568486"/>
                <a:gridCol w="1377554"/>
                <a:gridCol w="1212638"/>
                <a:gridCol w="578062"/>
              </a:tblGrid>
              <a:tr h="768067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Beneficiaries</a:t>
                      </a:r>
                      <a:endParaRPr lang="en-US" sz="1800" b="1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What Measured</a:t>
                      </a:r>
                      <a:endParaRPr lang="en-US" sz="1800" b="1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How Measured</a:t>
                      </a:r>
                      <a:endParaRPr lang="en-US" sz="1800" b="1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Target</a:t>
                      </a:r>
                      <a:endParaRPr lang="en-US" sz="1800" b="1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0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50" dirty="0" smtClean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en-US" sz="1800" b="1" kern="5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Much</a:t>
                      </a:r>
                      <a:endParaRPr lang="en-US" sz="1800" b="1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50" dirty="0" smtClean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By </a:t>
                      </a:r>
                      <a:r>
                        <a:rPr lang="en-US" sz="1800" b="1" kern="5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When</a:t>
                      </a:r>
                      <a:endParaRPr lang="en-US" sz="1800" b="1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+mj-lt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3952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Risk </a:t>
                      </a:r>
                      <a:r>
                        <a:rPr lang="en-US" sz="18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category IV Establishments</a:t>
                      </a:r>
                      <a:endParaRPr lang="en-US" sz="18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Number </a:t>
                      </a:r>
                      <a:r>
                        <a:rPr lang="en-US" sz="18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of </a:t>
                      </a: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P/PF </a:t>
                      </a: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Violations</a:t>
                      </a:r>
                      <a:endParaRPr lang="en-US" sz="18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Data </a:t>
                      </a:r>
                      <a:r>
                        <a:rPr lang="en-US" sz="18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from </a:t>
                      </a: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DHD</a:t>
                      </a:r>
                      <a:endParaRPr lang="en-US" sz="18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8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% </a:t>
                      </a: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reduction </a:t>
                      </a: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8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P/PF </a:t>
                      </a: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Violations</a:t>
                      </a:r>
                      <a:endParaRPr lang="en-US" sz="18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800" kern="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months </a:t>
                      </a: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post </a:t>
                      </a: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Kaizen </a:t>
                      </a: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Event</a:t>
                      </a:r>
                      <a:endParaRPr lang="en-US" sz="1800" kern="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effectLst/>
                          <a:latin typeface="+mj-lt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904377"/>
            <a:ext cx="3336324" cy="27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420100" cy="13112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Results</a:t>
            </a:r>
            <a:endParaRPr lang="en-US" sz="3200" i="1" dirty="0"/>
          </a:p>
        </p:txBody>
      </p:sp>
      <p:sp>
        <p:nvSpPr>
          <p:cNvPr id="19460" name="Footer Placeholder 3"/>
          <p:cNvSpPr>
            <a:spLocks noGrp="1"/>
          </p:cNvSpPr>
          <p:nvPr>
            <p:ph type="ft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2014 Continual Impact LLC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AC27E541-E333-4442-9ADD-A884068710D6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6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7708" y="1693154"/>
            <a:ext cx="4679092" cy="4860046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b="1" i="1" dirty="0" smtClean="0">
                <a:solidFill>
                  <a:srgbClr val="C00000"/>
                </a:solidFill>
              </a:rPr>
              <a:t>Getting Safer…</a:t>
            </a:r>
            <a:r>
              <a:rPr lang="en-US" sz="1800" dirty="0" smtClean="0"/>
              <a:t>Education Materials for the PIC &amp; all employees (handouts/website):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Active Managerial Control definition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P/PF Top 10 examples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Proper cooking time &amp; temps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Date marking (ready to eat foods)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How to temp foods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Managing hot/cold temperatures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Proper cooling procedures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Dishwashing 3 sink method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Personal cleanliness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Store chemicals </a:t>
            </a:r>
            <a:r>
              <a:rPr lang="en-US" sz="1800" dirty="0"/>
              <a:t>p</a:t>
            </a:r>
            <a:r>
              <a:rPr lang="en-US" sz="1800" dirty="0" smtClean="0"/>
              <a:t>roperly</a:t>
            </a:r>
            <a:endParaRPr lang="en-US" sz="1700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4907692" y="1693154"/>
            <a:ext cx="4007708" cy="4860046"/>
          </a:xfrm>
          <a:ln>
            <a:solidFill>
              <a:schemeClr val="bg1"/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en-US" sz="1800" dirty="0" smtClean="0"/>
              <a:t>By using:</a:t>
            </a:r>
          </a:p>
          <a:p>
            <a:r>
              <a:rPr lang="en-US" sz="1800" dirty="0" smtClean="0"/>
              <a:t>Follow-up on CDI protocol</a:t>
            </a:r>
          </a:p>
          <a:p>
            <a:pPr marL="457200" lvl="1" indent="-457200">
              <a:spcBef>
                <a:spcPts val="700"/>
              </a:spcBef>
            </a:pPr>
            <a:r>
              <a:rPr lang="en-US" sz="1800" dirty="0"/>
              <a:t>Logging CDI violations for routine follow up </a:t>
            </a:r>
          </a:p>
          <a:p>
            <a:pPr marL="457200" lvl="1" indent="-457200">
              <a:spcBef>
                <a:spcPts val="700"/>
              </a:spcBef>
            </a:pPr>
            <a:r>
              <a:rPr lang="en-US" sz="1800" dirty="0" smtClean="0"/>
              <a:t>Website </a:t>
            </a:r>
            <a:r>
              <a:rPr lang="en-US" sz="1800" dirty="0"/>
              <a:t>tools &amp; resources (education material, links, videos, handouts, code, etc…)</a:t>
            </a:r>
          </a:p>
          <a:p>
            <a:r>
              <a:rPr lang="en-US" sz="1800" dirty="0" smtClean="0"/>
              <a:t>Routine </a:t>
            </a:r>
            <a:r>
              <a:rPr lang="en-US" sz="1800" b="1" i="1" dirty="0" smtClean="0">
                <a:solidFill>
                  <a:srgbClr val="C00000"/>
                </a:solidFill>
              </a:rPr>
              <a:t>Getting Safer </a:t>
            </a:r>
            <a:r>
              <a:rPr lang="en-US" sz="1800" dirty="0" smtClean="0"/>
              <a:t>education </a:t>
            </a:r>
          </a:p>
          <a:p>
            <a:pPr lvl="1"/>
            <a:r>
              <a:rPr lang="en-US" sz="1800" dirty="0" smtClean="0"/>
              <a:t>Quarterly email newsletters</a:t>
            </a:r>
          </a:p>
          <a:p>
            <a:pPr lvl="1"/>
            <a:r>
              <a:rPr lang="en-US" sz="1800" dirty="0" smtClean="0"/>
              <a:t>Annual food safety training</a:t>
            </a:r>
          </a:p>
          <a:p>
            <a:r>
              <a:rPr lang="en-US" sz="1800" dirty="0" smtClean="0"/>
              <a:t>Concentrated time with establishments with more violations</a:t>
            </a:r>
          </a:p>
          <a:p>
            <a:pPr lvl="1"/>
            <a:endParaRPr lang="en-US" sz="17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228600" y="836687"/>
            <a:ext cx="8515350" cy="1021921"/>
          </a:xfrm>
        </p:spPr>
        <p:txBody>
          <a:bodyPr/>
          <a:lstStyle/>
          <a:p>
            <a:r>
              <a:rPr lang="en-US" sz="2000" dirty="0">
                <a:solidFill>
                  <a:srgbClr val="FFC000"/>
                </a:solidFill>
              </a:rPr>
              <a:t>Decrease Category IV Priority / Priority Foundation violations </a:t>
            </a:r>
            <a:endParaRPr lang="en-US" sz="2000" dirty="0" smtClean="0">
              <a:solidFill>
                <a:srgbClr val="FFC000"/>
              </a:solidFill>
            </a:endParaRPr>
          </a:p>
          <a:p>
            <a:r>
              <a:rPr lang="en-US" sz="2000" dirty="0" smtClean="0">
                <a:solidFill>
                  <a:srgbClr val="FFC000"/>
                </a:solidFill>
              </a:rPr>
              <a:t>Improve our working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6965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19200"/>
            <a:ext cx="5791200" cy="44958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 </a:t>
            </a:r>
            <a:r>
              <a:rPr lang="en-US" dirty="0"/>
              <a:t>Little Background on Continual Quality Improvement </a:t>
            </a:r>
            <a:r>
              <a:rPr lang="en-US" dirty="0" smtClean="0"/>
              <a:t>&amp; </a:t>
            </a:r>
            <a:r>
              <a:rPr lang="en-US" dirty="0"/>
              <a:t>Kaizen</a:t>
            </a: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 2014 Continual Impact LLC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7FB69A57-6124-4AE7-9760-5BED4CA6D705}" type="slidenum">
              <a:rPr lang="en-US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7</a:t>
            </a:fld>
            <a:endParaRPr lang="en-US" dirty="0">
              <a:latin typeface="CaslonOldFace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69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90500"/>
            <a:ext cx="8420100" cy="1311275"/>
          </a:xfrm>
        </p:spPr>
        <p:txBody>
          <a:bodyPr/>
          <a:lstStyle/>
          <a:p>
            <a:r>
              <a:rPr lang="en-US" dirty="0" smtClean="0"/>
              <a:t>Continual Quality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Achieving sustainable performance beyond what is thought possible by unlocking the limitless capacity of an organization’s most valued resource – its </a:t>
            </a:r>
            <a:r>
              <a:rPr lang="en-US" sz="2400" dirty="0" smtClean="0">
                <a:solidFill>
                  <a:srgbClr val="FFC000"/>
                </a:solidFill>
              </a:rPr>
              <a:t>people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Through the identification of </a:t>
            </a:r>
            <a:r>
              <a:rPr lang="en-US" sz="2400" dirty="0" smtClean="0">
                <a:solidFill>
                  <a:srgbClr val="FFC000"/>
                </a:solidFill>
              </a:rPr>
              <a:t>focused</a:t>
            </a:r>
            <a:r>
              <a:rPr lang="en-US" sz="2400" dirty="0" smtClean="0"/>
              <a:t> improvement areas, </a:t>
            </a:r>
            <a:r>
              <a:rPr lang="en-US" sz="2400" dirty="0" smtClean="0">
                <a:solidFill>
                  <a:srgbClr val="FFC000"/>
                </a:solidFill>
              </a:rPr>
              <a:t>elimination of non-value added work</a:t>
            </a:r>
            <a:r>
              <a:rPr lang="en-US" sz="2400" dirty="0" smtClean="0"/>
              <a:t> through the </a:t>
            </a:r>
            <a:r>
              <a:rPr lang="en-US" sz="2400" dirty="0" smtClean="0">
                <a:solidFill>
                  <a:srgbClr val="FFC000"/>
                </a:solidFill>
              </a:rPr>
              <a:t>use of improvement methods</a:t>
            </a:r>
            <a:r>
              <a:rPr lang="en-US" sz="2400" dirty="0" smtClean="0"/>
              <a:t> (like Kaizen) to diagnosis and solve problems, test solutions, measure results, learn, and install sustainable change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© 2015 Continual Impact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8D4B305-338B-4A7E-8D5D-6BC50E29FE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4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3"/>
            <a:ext cx="4114800" cy="3047997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000" cap="none" dirty="0" smtClean="0"/>
              <a:t>Our approach … Kaizen</a:t>
            </a:r>
            <a:endParaRPr lang="en-US" sz="4000" cap="none" dirty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fld id="{CFF97581-2813-4A92-BFC6-15DC2B8B36AD}" type="slidenum">
              <a:rPr lang="en-US" smtClean="0">
                <a:latin typeface="CaslonOldFace"/>
                <a:ea typeface="SimSun" panose="02010600030101010101" pitchFamily="2" charset="-122"/>
              </a:rPr>
              <a:pPr defTabSz="455613">
                <a:buFont typeface="Times New Roman" panose="02020603050405020304" pitchFamily="18" charset="0"/>
                <a:buNone/>
              </a:pPr>
              <a:t>9</a:t>
            </a:fld>
            <a:endParaRPr lang="en-US" dirty="0" smtClean="0">
              <a:latin typeface="CaslonOldFace"/>
              <a:ea typeface="SimSun" panose="02010600030101010101" pitchFamily="2" charset="-122"/>
            </a:endParaRPr>
          </a:p>
        </p:txBody>
      </p:sp>
      <p:sp>
        <p:nvSpPr>
          <p:cNvPr id="2150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455613">
              <a:buFont typeface="Times New Roman" panose="02020603050405020304" pitchFamily="18" charset="0"/>
              <a:buNone/>
            </a:pPr>
            <a:r>
              <a:rPr lang="en-US" dirty="0">
                <a:latin typeface="CaslonOldFace"/>
                <a:ea typeface="SimSun" panose="02010600030101010101" pitchFamily="2" charset="-122"/>
              </a:rPr>
              <a:t>© 2015 Continual Impact LLC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r="15935"/>
          <a:stretch/>
        </p:blipFill>
        <p:spPr bwMode="auto">
          <a:xfrm>
            <a:off x="4724400" y="763588"/>
            <a:ext cx="3429000" cy="24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3620631"/>
            <a:ext cx="7924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059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800" dirty="0">
                <a:solidFill>
                  <a:srgbClr val="FFC000"/>
                </a:solidFill>
                <a:latin typeface="+mj-lt"/>
                <a:ea typeface="SimSun" charset="-122"/>
              </a:rPr>
              <a:t>A group of methods for making work process improvement.  Planned team event conducted in the workplace, systemically uncovering waste in a work process, and eliminating it in rapid fashion…</a:t>
            </a:r>
          </a:p>
        </p:txBody>
      </p:sp>
    </p:spTree>
    <p:extLst>
      <p:ext uri="{BB962C8B-B14F-4D97-AF65-F5344CB8AC3E}">
        <p14:creationId xmlns:p14="http://schemas.microsoft.com/office/powerpoint/2010/main" val="314392038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Lucida Sans"/>
        <a:ea typeface="SimSun"/>
        <a:cs typeface=""/>
      </a:majorFont>
      <a:minorFont>
        <a:latin typeface="Lucida Sans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39733</TotalTime>
  <Words>1622</Words>
  <Application>Microsoft Office PowerPoint</Application>
  <PresentationFormat>On-screen Show (4:3)</PresentationFormat>
  <Paragraphs>429</Paragraphs>
  <Slides>42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Arial Unicode MS</vt:lpstr>
      <vt:lpstr>Microsoft YaHei</vt:lpstr>
      <vt:lpstr>SimSun</vt:lpstr>
      <vt:lpstr>Arial</vt:lpstr>
      <vt:lpstr>Calibri</vt:lpstr>
      <vt:lpstr>CaslonOldFace</vt:lpstr>
      <vt:lpstr>Lucida Sans</vt:lpstr>
      <vt:lpstr>Lucida Sans Unicode</vt:lpstr>
      <vt:lpstr>Mangal</vt:lpstr>
      <vt:lpstr>Symbol</vt:lpstr>
      <vt:lpstr>Tahoma</vt:lpstr>
      <vt:lpstr>Times New Roman</vt:lpstr>
      <vt:lpstr>Utah</vt:lpstr>
      <vt:lpstr>Wingdings</vt:lpstr>
      <vt:lpstr>Wingdings 3</vt:lpstr>
      <vt:lpstr>Office Theme</vt:lpstr>
      <vt:lpstr>GETTING SAFER… Reducing P &amp; PF Food Establishment Violations (Category IV)</vt:lpstr>
      <vt:lpstr>The Power of the Team</vt:lpstr>
      <vt:lpstr>What Is Our Gap?</vt:lpstr>
      <vt:lpstr>Our Goal</vt:lpstr>
      <vt:lpstr>Our Goal Cont’d.</vt:lpstr>
      <vt:lpstr>Results</vt:lpstr>
      <vt:lpstr>A Little Background on Continual Quality Improvement &amp; Kaizen</vt:lpstr>
      <vt:lpstr>Continual Quality Improvement</vt:lpstr>
      <vt:lpstr>Our approach … Kaizen</vt:lpstr>
      <vt:lpstr>Our Own In-House  Kaizen Event Leader</vt:lpstr>
      <vt:lpstr>The Improvement Cycle &amp; Kaizen </vt:lpstr>
      <vt:lpstr>PowerPoint Presentation</vt:lpstr>
      <vt:lpstr>Waste Presents Itself in Different Forms</vt:lpstr>
      <vt:lpstr>Our event  Reducing Category IV Priority &amp; Priority Violations</vt:lpstr>
      <vt:lpstr>Day 1</vt:lpstr>
      <vt:lpstr>Our Current Process</vt:lpstr>
      <vt:lpstr>Understanding Our Current Performance  Top P/PF Violations</vt:lpstr>
      <vt:lpstr>Hmm…What Are The Issues Causing Priority Violations?</vt:lpstr>
      <vt:lpstr>Capturing Wastes &amp; Issues</vt:lpstr>
      <vt:lpstr>Our High Impact Frequent ISSUES/WASTES</vt:lpstr>
      <vt:lpstr>Communicating  Progress</vt:lpstr>
      <vt:lpstr>Day 2 </vt:lpstr>
      <vt:lpstr>Getting To The Root Of The Big Issues</vt:lpstr>
      <vt:lpstr>Root Cause Analysis:  Asking  Why,  Why,  Why,  Why,  Why</vt:lpstr>
      <vt:lpstr>PowerPoint Presentation</vt:lpstr>
      <vt:lpstr>Prioritized Solutions</vt:lpstr>
      <vt:lpstr>Day 3  Validate solutions will achieve the goal  Develop, Test, Learn  Develop, Test, Learn</vt:lpstr>
      <vt:lpstr>PowerPoint Presentation</vt:lpstr>
      <vt:lpstr>Developing Our Solutions Inspectors &amp; Restaurant Owners Together</vt:lpstr>
      <vt:lpstr>More Solution Development</vt:lpstr>
      <vt:lpstr>Testing Our Solutions</vt:lpstr>
      <vt:lpstr>Results</vt:lpstr>
      <vt:lpstr>Day 4</vt:lpstr>
      <vt:lpstr>Getting Things Done!</vt:lpstr>
      <vt:lpstr>Testing Solutions with Food Establishments</vt:lpstr>
      <vt:lpstr>Preparing For Our Tests</vt:lpstr>
      <vt:lpstr>Learning From Our Testing</vt:lpstr>
      <vt:lpstr>What Do Our Customers Want?   Developing Communications</vt:lpstr>
      <vt:lpstr>Day 5</vt:lpstr>
      <vt:lpstr>Rollout Plan</vt:lpstr>
      <vt:lpstr>As a team, Continually Improving and Learning Together</vt:lpstr>
      <vt:lpstr>Thank you, Team!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BUJAKCJ</dc:creator>
  <cp:lastModifiedBy>Julia Patterson</cp:lastModifiedBy>
  <cp:revision>377</cp:revision>
  <cp:lastPrinted>2015-09-29T16:42:51Z</cp:lastPrinted>
  <dcterms:created xsi:type="dcterms:W3CDTF">2009-01-07T20:05:43Z</dcterms:created>
  <dcterms:modified xsi:type="dcterms:W3CDTF">2015-09-29T16:44:02Z</dcterms:modified>
</cp:coreProperties>
</file>