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490" r:id="rId3"/>
    <p:sldId id="491" r:id="rId4"/>
    <p:sldId id="487" r:id="rId5"/>
    <p:sldId id="277" r:id="rId6"/>
    <p:sldId id="475" r:id="rId7"/>
    <p:sldId id="289" r:id="rId8"/>
    <p:sldId id="493" r:id="rId9"/>
    <p:sldId id="498" r:id="rId10"/>
    <p:sldId id="499" r:id="rId11"/>
    <p:sldId id="503" r:id="rId12"/>
    <p:sldId id="492" r:id="rId13"/>
    <p:sldId id="500" r:id="rId14"/>
    <p:sldId id="501" r:id="rId15"/>
    <p:sldId id="505" r:id="rId16"/>
    <p:sldId id="502" r:id="rId17"/>
    <p:sldId id="495" r:id="rId18"/>
    <p:sldId id="504" r:id="rId19"/>
    <p:sldId id="473" r:id="rId20"/>
    <p:sldId id="497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1F6"/>
    <a:srgbClr val="2C8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75385" autoAdjust="0"/>
  </p:normalViewPr>
  <p:slideViewPr>
    <p:cSldViewPr>
      <p:cViewPr>
        <p:scale>
          <a:sx n="100" d="100"/>
          <a:sy n="100" d="100"/>
        </p:scale>
        <p:origin x="-72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24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'2013 Appt. outcomes'!$B$1</c:f>
              <c:strCache>
                <c:ptCount val="1"/>
                <c:pt idx="0">
                  <c:v>% No shows</c:v>
                </c:pt>
              </c:strCache>
            </c:strRef>
          </c:tx>
          <c:cat>
            <c:strRef>
              <c:f>'2013 Appt. outcomes'!$A$2:$A$8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'2013 Appt. outcomes'!$B$2:$B$8</c:f>
              <c:numCache>
                <c:formatCode>0.00%</c:formatCode>
                <c:ptCount val="7"/>
                <c:pt idx="0">
                  <c:v>0.17100000000000001</c:v>
                </c:pt>
                <c:pt idx="1">
                  <c:v>0.14399999999999999</c:v>
                </c:pt>
                <c:pt idx="2">
                  <c:v>0.14299999999999999</c:v>
                </c:pt>
                <c:pt idx="3">
                  <c:v>0.185</c:v>
                </c:pt>
                <c:pt idx="4">
                  <c:v>0.14799999999999999</c:v>
                </c:pt>
                <c:pt idx="5">
                  <c:v>0.191</c:v>
                </c:pt>
                <c:pt idx="6">
                  <c:v>0.19800000000000001</c:v>
                </c:pt>
              </c:numCache>
            </c:numRef>
          </c:val>
        </c:ser>
        <c:ser>
          <c:idx val="1"/>
          <c:order val="1"/>
          <c:tx>
            <c:strRef>
              <c:f>'2013 Appt. outcomes'!$C$1</c:f>
              <c:strCache>
                <c:ptCount val="1"/>
                <c:pt idx="0">
                  <c:v>% Completes</c:v>
                </c:pt>
              </c:strCache>
            </c:strRef>
          </c:tx>
          <c:cat>
            <c:strRef>
              <c:f>'2013 Appt. outcomes'!$A$2:$A$8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'2013 Appt. outcomes'!$C$2:$C$8</c:f>
              <c:numCache>
                <c:formatCode>0.00%</c:formatCode>
                <c:ptCount val="7"/>
                <c:pt idx="0">
                  <c:v>0.69899999999999995</c:v>
                </c:pt>
                <c:pt idx="1">
                  <c:v>0.72399999999999998</c:v>
                </c:pt>
                <c:pt idx="2">
                  <c:v>0.69199999999999995</c:v>
                </c:pt>
                <c:pt idx="3">
                  <c:v>0.66200000000000003</c:v>
                </c:pt>
                <c:pt idx="4">
                  <c:v>0.72799999999999998</c:v>
                </c:pt>
                <c:pt idx="5">
                  <c:v>0.67700000000000005</c:v>
                </c:pt>
                <c:pt idx="6">
                  <c:v>0.66400000000000003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19456"/>
        <c:axId val="89220992"/>
      </c:areaChart>
      <c:catAx>
        <c:axId val="8921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89220992"/>
        <c:crosses val="autoZero"/>
        <c:auto val="1"/>
        <c:lblAlgn val="ctr"/>
        <c:lblOffset val="100"/>
        <c:noMultiLvlLbl val="0"/>
      </c:catAx>
      <c:valAx>
        <c:axId val="892209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21945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 smtClean="0"/>
              <a:t>Quality Improvement Project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1EC7CCF-E83C-4155-836F-381EB9C03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64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2D21732-DD78-410F-9128-45D0C7508064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FA9089-A9A6-47C4-AC5C-2FCE4EC11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82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9E0D7-39E4-486B-9DAB-430091FF43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9E0D7-39E4-486B-9DAB-430091FF43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FA9089-A9A6-47C4-AC5C-2FCE4EC119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May 16, 2012</a:t>
            </a:r>
            <a:fld id="{03C246BC-2A80-45FA-9B8D-8438DA095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Public Health Performance Management</a:t>
            </a:r>
            <a:b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Centers for Excellence</a:t>
            </a:r>
            <a:endParaRPr lang="en-US" sz="20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28600" y="990600"/>
            <a:ext cx="20447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286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209800" y="990600"/>
            <a:ext cx="69342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228600" y="6588125"/>
            <a:ext cx="74564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</a:rPr>
              <a:t>Funded by CDC’s National Public Health Improvement Initiative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 bwMode="auto">
          <a:xfrm>
            <a:off x="7696200" y="65962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September</a:t>
            </a:r>
            <a:r>
              <a:rPr lang="en-US" sz="1000" baseline="0" dirty="0" smtClean="0">
                <a:solidFill>
                  <a:schemeClr val="bg1"/>
                </a:solidFill>
              </a:rPr>
              <a:t> 23, 2013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158586-FE79-4B05-A162-680CF395F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5/16/2012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1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28600" y="6588125"/>
            <a:ext cx="74564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b="1" i="1" dirty="0">
                <a:solidFill>
                  <a:srgbClr val="FFFFFF"/>
                </a:solidFill>
                <a:latin typeface="Trebuchet MS" pitchFamily="34" charset="0"/>
              </a:rPr>
              <a:t>Funded by the US Centers </a:t>
            </a:r>
            <a:r>
              <a:rPr lang="en-US" sz="1100" b="1" i="1">
                <a:solidFill>
                  <a:srgbClr val="FFFFFF"/>
                </a:solidFill>
                <a:latin typeface="Trebuchet MS" pitchFamily="34" charset="0"/>
              </a:rPr>
              <a:t>for </a:t>
            </a:r>
            <a:r>
              <a:rPr lang="en-US" sz="1100" b="1" i="1" smtClean="0">
                <a:solidFill>
                  <a:srgbClr val="FFFFFF"/>
                </a:solidFill>
                <a:latin typeface="Trebuchet MS" pitchFamily="34" charset="0"/>
              </a:rPr>
              <a:t>Disease </a:t>
            </a:r>
            <a:r>
              <a:rPr lang="en-US" sz="1100" b="1" i="1" dirty="0">
                <a:solidFill>
                  <a:srgbClr val="FFFFFF"/>
                </a:solidFill>
                <a:latin typeface="Trebuchet MS" pitchFamily="34" charset="0"/>
              </a:rPr>
              <a:t>Control </a:t>
            </a:r>
            <a:r>
              <a:rPr lang="en-US" sz="1100" b="1" i="1">
                <a:solidFill>
                  <a:srgbClr val="FFFFFF"/>
                </a:solidFill>
                <a:latin typeface="Trebuchet MS" pitchFamily="34" charset="0"/>
              </a:rPr>
              <a:t>and </a:t>
            </a:r>
            <a:r>
              <a:rPr lang="en-US" sz="1100" b="1" i="1" smtClean="0">
                <a:solidFill>
                  <a:srgbClr val="FFFFFF"/>
                </a:solidFill>
                <a:latin typeface="Trebuchet MS" pitchFamily="34" charset="0"/>
              </a:rPr>
              <a:t>Prevention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smtClean="0">
                <a:solidFill>
                  <a:schemeClr val="bg1"/>
                </a:solidFill>
                <a:latin typeface="Trebuchet MS" pitchFamily="34" charset="0"/>
              </a:rPr>
              <a:t>Public </a:t>
            </a:r>
            <a:r>
              <a:rPr lang="en-US" sz="2800" b="1" i="1" dirty="0">
                <a:solidFill>
                  <a:schemeClr val="bg1"/>
                </a:solidFill>
                <a:latin typeface="Trebuchet MS" pitchFamily="34" charset="0"/>
              </a:rPr>
              <a:t>Health Performance Management</a:t>
            </a:r>
            <a:br>
              <a:rPr lang="en-US" sz="2800" b="1" i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Trebuchet MS" pitchFamily="34" charset="0"/>
              </a:rPr>
              <a:t>Centers for Excellence</a:t>
            </a:r>
            <a:endParaRPr lang="en-US" sz="20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990600"/>
            <a:ext cx="20447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tIns="228600"/>
          <a:lstStyle/>
          <a:p>
            <a:pPr>
              <a:spcAft>
                <a:spcPts val="300"/>
              </a:spcAft>
              <a:defRPr/>
            </a:pPr>
            <a:endParaRPr lang="en-US" sz="12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81200" y="990600"/>
            <a:ext cx="71628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0025"/>
            <a:ext cx="9144000" cy="307975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Funded by the U. S. Centers for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Disease </a:t>
            </a: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Control’s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National Public </a:t>
            </a: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Health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Improvement Initiative</a:t>
            </a:r>
            <a:endParaRPr lang="en-US" sz="14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57399" y="990600"/>
            <a:ext cx="6705601" cy="76200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781799" cy="4495799"/>
          </a:xfrm>
        </p:spPr>
        <p:txBody>
          <a:bodyPr anchor="b"/>
          <a:lstStyle>
            <a:lvl1pPr marL="484188" indent="-484188" algn="l">
              <a:buFont typeface="Arial" pitchFamily="34" charset="0"/>
              <a:buChar char="•"/>
              <a:tabLst>
                <a:tab pos="457200" algn="l"/>
              </a:tabLst>
              <a:defRPr sz="28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9/23/2013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457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424E35-1C8D-4B9B-923D-DDCFE07036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/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228600" y="990600"/>
            <a:ext cx="20447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2286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09800" y="990600"/>
            <a:ext cx="69342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Public Health Performance Management</a:t>
            </a:r>
            <a:b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Centers for Excellence</a:t>
            </a:r>
            <a:endParaRPr lang="en-US" sz="20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922313" y="6614556"/>
            <a:ext cx="1062841" cy="243444"/>
          </a:xfrm>
          <a:prstGeom prst="rect">
            <a:avLst/>
          </a:prstGeom>
        </p:spPr>
        <p:txBody>
          <a:bodyPr/>
          <a:lstStyle>
            <a:lvl1pPr algn="ctr">
              <a:defRPr sz="11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9/23/2013</a:t>
            </a:r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228601" y="6588127"/>
            <a:ext cx="4307773" cy="26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</a:rPr>
              <a:t>Funded by the US Centers for Disease Control and Prevention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4556"/>
            <a:ext cx="1943595" cy="243444"/>
          </a:xfrm>
          <a:prstGeom prst="rect">
            <a:avLst/>
          </a:prstGeom>
        </p:spPr>
        <p:txBody>
          <a:bodyPr/>
          <a:lstStyle>
            <a:lvl1pPr algn="r">
              <a:defRPr sz="1100" b="1" i="1">
                <a:solidFill>
                  <a:schemeClr val="bg1"/>
                </a:solidFill>
              </a:defRPr>
            </a:lvl1pPr>
          </a:lstStyle>
          <a:p>
            <a:fld id="{03C246BC-2A80-45FA-9B8D-8438DA0954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wa_color[1]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01444" y="6125955"/>
            <a:ext cx="1813955" cy="480164"/>
          </a:xfrm>
          <a:prstGeom prst="rect">
            <a:avLst/>
          </a:prstGeom>
        </p:spPr>
      </p:pic>
      <p:sp>
        <p:nvSpPr>
          <p:cNvPr id="14" name="AutoShape 5"/>
          <p:cNvSpPr>
            <a:spLocks noChangeArrowheads="1"/>
          </p:cNvSpPr>
          <p:nvPr userDrawn="1"/>
        </p:nvSpPr>
        <p:spPr bwMode="auto">
          <a:xfrm>
            <a:off x="2303813" y="1106488"/>
            <a:ext cx="6840187" cy="423862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46316" y="1635827"/>
            <a:ext cx="6287983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51314" y="1153062"/>
            <a:ext cx="6780810" cy="355106"/>
          </a:xfrm>
        </p:spPr>
        <p:txBody>
          <a:bodyPr anchor="t">
            <a:noAutofit/>
          </a:bodyPr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43663"/>
            <a:ext cx="9144000" cy="338137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smtClean="0">
                <a:solidFill>
                  <a:schemeClr val="bg1"/>
                </a:solidFill>
                <a:latin typeface="Trebuchet MS" pitchFamily="34" charset="0"/>
              </a:rPr>
              <a:t>Public </a:t>
            </a:r>
            <a:r>
              <a:rPr lang="en-US" sz="1600" b="1" i="1" dirty="0">
                <a:solidFill>
                  <a:schemeClr val="bg1"/>
                </a:solidFill>
                <a:latin typeface="Trebuchet MS" pitchFamily="34" charset="0"/>
              </a:rPr>
              <a:t>Health Performance Management Centers for Excellence</a:t>
            </a: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 bwMode="auto">
          <a:xfrm>
            <a:off x="1524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9/23/2013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83820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4876799"/>
          </a:xfrm>
        </p:spPr>
        <p:txBody>
          <a:bodyPr anchor="b"/>
          <a:lstStyle>
            <a:lvl1pPr marL="484188" indent="-484188" algn="l">
              <a:buFont typeface="Arial" pitchFamily="34" charset="0"/>
              <a:buChar char="•"/>
              <a:tabLst>
                <a:tab pos="457200" algn="l"/>
              </a:tabLst>
              <a:defRPr sz="28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424E35-1C8D-4B9B-923D-DDCFE07036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PCHDvert_logo_120910.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60236"/>
            <a:ext cx="552170" cy="397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Public Health Performance Management</a:t>
            </a:r>
            <a:b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Centers for Excellence</a:t>
            </a:r>
            <a:endParaRPr lang="en-US" sz="20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990600"/>
            <a:ext cx="88392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228600" y="6588125"/>
            <a:ext cx="74564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</a:rPr>
              <a:t>Funded by CDC’s National Public Health Improvement Initiative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 bwMode="auto">
          <a:xfrm>
            <a:off x="7620000" y="658301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September</a:t>
            </a:r>
            <a:r>
              <a:rPr lang="en-US" sz="1000" baseline="0" dirty="0" smtClean="0">
                <a:solidFill>
                  <a:schemeClr val="bg1"/>
                </a:solidFill>
              </a:rPr>
              <a:t> 23, 2013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TPCHD June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9A73-7628-49EF-8835-558999891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TPCHDvert_logo_120910.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33138"/>
            <a:ext cx="589788" cy="42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Public Health Performance Management</a:t>
            </a:r>
            <a:b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Centers for Excellence</a:t>
            </a:r>
            <a:endParaRPr lang="en-US" sz="20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" y="990600"/>
            <a:ext cx="88392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228600" y="6588125"/>
            <a:ext cx="74564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</a:rPr>
              <a:t>Funded by CDC’s National Public Health Improvement Initiative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7239000" y="65896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September</a:t>
            </a:r>
            <a:r>
              <a:rPr lang="en-US" sz="1000" baseline="0" dirty="0" smtClean="0">
                <a:solidFill>
                  <a:schemeClr val="bg1"/>
                </a:solidFill>
              </a:rPr>
              <a:t> 23, 2013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28600" y="6588125"/>
            <a:ext cx="74564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b="1" i="1" dirty="0">
                <a:solidFill>
                  <a:srgbClr val="FFFFFF"/>
                </a:solidFill>
                <a:latin typeface="Trebuchet MS" pitchFamily="34" charset="0"/>
              </a:rPr>
              <a:t>Funded by the US Centers </a:t>
            </a:r>
            <a:r>
              <a:rPr lang="en-US" sz="1100" b="1" i="1">
                <a:solidFill>
                  <a:srgbClr val="FFFFFF"/>
                </a:solidFill>
                <a:latin typeface="Trebuchet MS" pitchFamily="34" charset="0"/>
              </a:rPr>
              <a:t>for </a:t>
            </a:r>
            <a:r>
              <a:rPr lang="en-US" sz="1100" b="1" i="1" smtClean="0">
                <a:solidFill>
                  <a:srgbClr val="FFFFFF"/>
                </a:solidFill>
                <a:latin typeface="Trebuchet MS" pitchFamily="34" charset="0"/>
              </a:rPr>
              <a:t>Disease </a:t>
            </a:r>
            <a:r>
              <a:rPr lang="en-US" sz="1100" b="1" i="1" dirty="0">
                <a:solidFill>
                  <a:srgbClr val="FFFFFF"/>
                </a:solidFill>
                <a:latin typeface="Trebuchet MS" pitchFamily="34" charset="0"/>
              </a:rPr>
              <a:t>Control </a:t>
            </a:r>
            <a:r>
              <a:rPr lang="en-US" sz="1100" b="1" i="1">
                <a:solidFill>
                  <a:srgbClr val="FFFFFF"/>
                </a:solidFill>
                <a:latin typeface="Trebuchet MS" pitchFamily="34" charset="0"/>
              </a:rPr>
              <a:t>and </a:t>
            </a:r>
            <a:r>
              <a:rPr lang="en-US" sz="1100" b="1" i="1" smtClean="0">
                <a:solidFill>
                  <a:srgbClr val="FFFFFF"/>
                </a:solidFill>
                <a:latin typeface="Trebuchet MS" pitchFamily="34" charset="0"/>
              </a:rPr>
              <a:t>Prevention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smtClean="0">
                <a:solidFill>
                  <a:schemeClr val="bg1"/>
                </a:solidFill>
                <a:latin typeface="Trebuchet MS" pitchFamily="34" charset="0"/>
              </a:rPr>
              <a:t>Public </a:t>
            </a:r>
            <a:r>
              <a:rPr lang="en-US" sz="2800" b="1" i="1" dirty="0">
                <a:solidFill>
                  <a:schemeClr val="bg1"/>
                </a:solidFill>
                <a:latin typeface="Trebuchet MS" pitchFamily="34" charset="0"/>
              </a:rPr>
              <a:t>Health Performance Management</a:t>
            </a:r>
            <a:br>
              <a:rPr lang="en-US" sz="2800" b="1" i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Trebuchet MS" pitchFamily="34" charset="0"/>
              </a:rPr>
              <a:t>Centers for Excellence</a:t>
            </a:r>
            <a:endParaRPr lang="en-US" sz="20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990600"/>
            <a:ext cx="20447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tIns="228600"/>
          <a:lstStyle/>
          <a:p>
            <a:pPr>
              <a:spcAft>
                <a:spcPts val="300"/>
              </a:spcAft>
              <a:defRPr/>
            </a:pPr>
            <a:endParaRPr lang="en-US" sz="12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81200" y="990600"/>
            <a:ext cx="71628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0025"/>
            <a:ext cx="9144000" cy="307975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Funded by the U. S. Centers for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Disease </a:t>
            </a: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Control’s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National Public </a:t>
            </a: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Health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Improvement Initiative</a:t>
            </a:r>
            <a:endParaRPr lang="en-US" sz="14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57399" y="990600"/>
            <a:ext cx="6705601" cy="76200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781799" cy="4495799"/>
          </a:xfrm>
        </p:spPr>
        <p:txBody>
          <a:bodyPr anchor="b"/>
          <a:lstStyle>
            <a:lvl1pPr marL="484188" indent="-484188" algn="l">
              <a:buFont typeface="Arial" pitchFamily="34" charset="0"/>
              <a:buChar char="•"/>
              <a:tabLst>
                <a:tab pos="457200" algn="l"/>
              </a:tabLst>
              <a:defRPr sz="28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Date on slide master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457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424E35-1C8D-4B9B-923D-DDCFE07036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" y="228600"/>
            <a:ext cx="8915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85800" y="6477000"/>
            <a:ext cx="8001000" cy="338137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  <a:latin typeface="Trebuchet MS" pitchFamily="34" charset="0"/>
              </a:rPr>
              <a:t>Public </a:t>
            </a:r>
            <a:r>
              <a:rPr lang="en-US" sz="1600" b="1" i="1" dirty="0">
                <a:solidFill>
                  <a:schemeClr val="bg1"/>
                </a:solidFill>
                <a:latin typeface="Trebuchet MS" pitchFamily="34" charset="0"/>
              </a:rPr>
              <a:t>Health Performance Management Centers for Excellence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1524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September</a:t>
            </a:r>
            <a:r>
              <a:rPr lang="en-US" sz="1000" baseline="0" dirty="0" smtClean="0">
                <a:solidFill>
                  <a:schemeClr val="bg1"/>
                </a:solidFill>
              </a:rPr>
              <a:t> 23, 2013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457200"/>
            <a:ext cx="7772400" cy="838200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4648199"/>
          </a:xfrm>
        </p:spPr>
        <p:txBody>
          <a:bodyPr anchor="t"/>
          <a:lstStyle>
            <a:lvl1pPr marL="484188" indent="-484188" algn="l">
              <a:buFont typeface="Arial" pitchFamily="34" charset="0"/>
              <a:buChar char="•"/>
              <a:tabLst>
                <a:tab pos="457200" algn="l"/>
              </a:tabLst>
              <a:defRPr sz="28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457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424E35-1C8D-4B9B-923D-DDCFE07036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2813" cy="61214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400800"/>
            <a:ext cx="9144000" cy="307975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Funded by the U. S. Centers for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Disease </a:t>
            </a: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Control’s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National Public </a:t>
            </a: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Health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Improvement Initiative</a:t>
            </a:r>
            <a:endParaRPr lang="en-US" sz="14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smtClean="0">
                <a:solidFill>
                  <a:schemeClr val="bg1"/>
                </a:solidFill>
                <a:latin typeface="Trebuchet MS" pitchFamily="34" charset="0"/>
              </a:rPr>
              <a:t>Public </a:t>
            </a:r>
            <a:r>
              <a:rPr lang="en-US" sz="1600" b="1" i="1" dirty="0">
                <a:solidFill>
                  <a:schemeClr val="bg1"/>
                </a:solidFill>
                <a:latin typeface="Trebuchet MS" pitchFamily="34" charset="0"/>
              </a:rPr>
              <a:t>Health Performance Management Centers for Excellence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228600"/>
          </a:xfrm>
        </p:spPr>
        <p:txBody>
          <a:bodyPr/>
          <a:lstStyle>
            <a:lvl1pPr>
              <a:defRPr sz="1200" dirty="0" smtClean="0">
                <a:solidFill>
                  <a:schemeClr val="bg1">
                    <a:lumMod val="6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September 23, 2013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228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F424E35-1C8D-4B9B-923D-DDCFE07036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Public Health Performance Management</a:t>
            </a:r>
            <a:b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Trebuchet MS" pitchFamily="34" charset="0"/>
              </a:rPr>
              <a:t>Centers for Excellence</a:t>
            </a:r>
            <a:endParaRPr lang="en-US" sz="20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Enter Final Date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14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831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 on slide master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0584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246BC-2A80-45FA-9B8D-8438DA0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TPCHD June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51FB-D5E1-4997-96AC-3E7678BD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h.wa.gov/PHIP/perfmgtcenters/index.htm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atcomcounty.us/health/" TargetMode="External"/><Relationship Id="rId5" Type="http://schemas.openxmlformats.org/officeDocument/2006/relationships/hyperlink" Target="mailto:awilliam@whatcomcounty.us" TargetMode="External"/><Relationship Id="rId4" Type="http://schemas.openxmlformats.org/officeDocument/2006/relationships/hyperlink" Target="mailto:jziels@whatcomcounty.u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276600"/>
            <a:ext cx="7772400" cy="160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7030A0"/>
                </a:solidFill>
              </a:rPr>
              <a:t>Improving </a:t>
            </a:r>
            <a:r>
              <a:rPr lang="en-US" sz="2800" b="1" dirty="0" smtClean="0">
                <a:solidFill>
                  <a:srgbClr val="7030A0"/>
                </a:solidFill>
              </a:rPr>
              <a:t>WCHD’s WIC </a:t>
            </a:r>
            <a:r>
              <a:rPr lang="en-US" sz="2800" b="1" dirty="0">
                <a:solidFill>
                  <a:srgbClr val="7030A0"/>
                </a:solidFill>
              </a:rPr>
              <a:t>Scheduling Efficiencies Using Quality Improvement Techniques</a:t>
            </a:r>
          </a:p>
        </p:txBody>
      </p:sp>
      <p:pic>
        <p:nvPicPr>
          <p:cNvPr id="6" name="Content Placeholder 5" descr="PHPMC4E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28600" y="76200"/>
            <a:ext cx="8915400" cy="118268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48768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Whatcom County Health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Presented by Allison Williams &amp; Judy Ziels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371600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 Quality Improvement Grantees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Learning Congress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September 23, 2013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2013 Client Appointment Outcomes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24E35-1C8D-4B9B-923D-DDCFE070364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447801"/>
            <a:ext cx="7772400" cy="3886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770642"/>
              </p:ext>
            </p:extLst>
          </p:nvPr>
        </p:nvGraphicFramePr>
        <p:xfrm>
          <a:off x="838200" y="1295400"/>
          <a:ext cx="7162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425" y="5410200"/>
            <a:ext cx="74676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One of our project targets was to decrease unfilled available appointment time by 5%.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Quality Tools – Improvement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3" name="Rectangle 20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259681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400" spc="-1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Identify Potential </a:t>
            </a:r>
            <a:r>
              <a:rPr lang="en-US" sz="2400" b="1" kern="1400" spc="-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Solutions:</a:t>
            </a:r>
            <a:endParaRPr lang="en-US" sz="2400" kern="1400" dirty="0">
              <a:solidFill>
                <a:schemeClr val="accent5">
                  <a:lumMod val="50000"/>
                </a:schemeClr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Improve </a:t>
            </a:r>
            <a:r>
              <a:rPr lang="en-US" sz="2000" kern="1400" dirty="0">
                <a:solidFill>
                  <a:srgbClr val="000000"/>
                </a:solidFill>
                <a:latin typeface="+mj-lt"/>
                <a:ea typeface="Times New Roman"/>
              </a:rPr>
              <a:t>our client appointment reminder system by calling two days before the appointment rather than the current practice of calling one day before.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kern="1400" dirty="0">
                <a:solidFill>
                  <a:srgbClr val="000000"/>
                </a:solidFill>
                <a:latin typeface="+mj-lt"/>
                <a:ea typeface="Times New Roman"/>
              </a:rPr>
              <a:t>Provide 2C clients with additional options for nutrition education that do not require a formal one-on-one appointment with a WIC </a:t>
            </a:r>
            <a:r>
              <a:rPr lang="en-US" sz="20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certifier.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kern="14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kern="1400" spc="-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Develop </a:t>
            </a:r>
            <a:r>
              <a:rPr lang="en-US" sz="2400" b="1" kern="1400" spc="-1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an Improvement </a:t>
            </a:r>
            <a:r>
              <a:rPr lang="en-US" sz="2400" b="1" kern="1400" spc="-1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Theory:</a:t>
            </a:r>
            <a:endParaRPr lang="en-US" sz="2400" kern="1400" dirty="0">
              <a:solidFill>
                <a:schemeClr val="accent5">
                  <a:lumMod val="50000"/>
                </a:schemeClr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i="1" kern="1400" dirty="0">
                <a:solidFill>
                  <a:srgbClr val="000000"/>
                </a:solidFill>
                <a:latin typeface="+mj-lt"/>
                <a:ea typeface="Times New Roman"/>
              </a:rPr>
              <a:t>If </a:t>
            </a:r>
            <a:r>
              <a:rPr lang="en-US" sz="2000" i="1" kern="1400" dirty="0">
                <a:solidFill>
                  <a:srgbClr val="000000"/>
                </a:solidFill>
                <a:latin typeface="+mj-lt"/>
                <a:ea typeface="Times New Roman"/>
              </a:rPr>
              <a:t>we reduce no show appointments </a:t>
            </a:r>
            <a:r>
              <a:rPr lang="en-US" sz="2000" b="1" i="1" kern="1400" dirty="0">
                <a:solidFill>
                  <a:srgbClr val="000000"/>
                </a:solidFill>
                <a:latin typeface="+mj-lt"/>
                <a:ea typeface="Times New Roman"/>
              </a:rPr>
              <a:t>then</a:t>
            </a:r>
            <a:r>
              <a:rPr lang="en-US" sz="2000" i="1" kern="1400" dirty="0">
                <a:solidFill>
                  <a:srgbClr val="000000"/>
                </a:solidFill>
                <a:latin typeface="+mj-lt"/>
                <a:ea typeface="Times New Roman"/>
              </a:rPr>
              <a:t> our overall caseload will go up.</a:t>
            </a:r>
            <a:endParaRPr lang="en-US" sz="2000" kern="140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i="1" kern="1400" dirty="0">
                <a:solidFill>
                  <a:srgbClr val="000000"/>
                </a:solidFill>
                <a:latin typeface="+mj-lt"/>
                <a:ea typeface="Times New Roman"/>
              </a:rPr>
              <a:t>If </a:t>
            </a:r>
            <a:r>
              <a:rPr lang="en-US" sz="2000" i="1" kern="1400" dirty="0">
                <a:solidFill>
                  <a:srgbClr val="000000"/>
                </a:solidFill>
                <a:latin typeface="+mj-lt"/>
                <a:ea typeface="Times New Roman"/>
              </a:rPr>
              <a:t>we have fewer 2C clients needing 15-minute one-on-one appointments with a WIC certifier, then we will have additional appointment time available for new clients. </a:t>
            </a:r>
            <a:endParaRPr lang="en-US" sz="2000" kern="1400" dirty="0">
              <a:solidFill>
                <a:srgbClr val="000000"/>
              </a:solidFill>
              <a:effectLst/>
              <a:latin typeface="+mj-lt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DO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3" name="Rectangle 20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1524000"/>
            <a:ext cx="6248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400" dirty="0">
                <a:solidFill>
                  <a:schemeClr val="accent5">
                    <a:lumMod val="50000"/>
                  </a:schemeClr>
                </a:solidFill>
                <a:latin typeface="Tahoma"/>
                <a:ea typeface="Times New Roman"/>
              </a:rPr>
              <a:t>Test the </a:t>
            </a:r>
            <a:r>
              <a:rPr lang="en-US" sz="2400" b="1" kern="1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imes New Roman"/>
              </a:rPr>
              <a:t>Theory</a:t>
            </a:r>
          </a:p>
          <a:p>
            <a:endParaRPr lang="en-US" sz="2400" kern="14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kern="1400" dirty="0">
                <a:solidFill>
                  <a:srgbClr val="000000"/>
                </a:solidFill>
                <a:latin typeface="+mj-lt"/>
                <a:ea typeface="Times New Roman"/>
              </a:rPr>
              <a:t>For a period of 3 weeks our clerk called clients two days before the appointment as a reminder</a:t>
            </a:r>
            <a:r>
              <a:rPr lang="en-US" sz="24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kern="140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kern="1400" dirty="0">
                <a:solidFill>
                  <a:srgbClr val="000000"/>
                </a:solidFill>
                <a:latin typeface="+mj-lt"/>
                <a:ea typeface="Times New Roman"/>
              </a:rPr>
              <a:t>A client Education Room was created to accommodate clients preferring this option to a 15-minute in-person meeting. Clients were surveyed regarding their experience.</a:t>
            </a:r>
            <a:endParaRPr lang="en-US" sz="2400" kern="1400" dirty="0">
              <a:solidFill>
                <a:srgbClr val="000000"/>
              </a:solidFill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CHECK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3" name="Rectangle 20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1371600"/>
            <a:ext cx="701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Study the </a:t>
            </a:r>
            <a:r>
              <a:rPr lang="en-US" sz="2400" b="1" kern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Results</a:t>
            </a:r>
          </a:p>
          <a:p>
            <a:endParaRPr lang="en-US" sz="2400" kern="1400" dirty="0">
              <a:solidFill>
                <a:schemeClr val="accent5">
                  <a:lumMod val="50000"/>
                </a:schemeClr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200" kern="1400" dirty="0">
                <a:solidFill>
                  <a:srgbClr val="000000"/>
                </a:solidFill>
                <a:latin typeface="+mj-lt"/>
                <a:ea typeface="Times New Roman"/>
              </a:rPr>
              <a:t>Calling clients two days prior to an appointment did not improve “no show” rates. Unfilled time actually increased for certifiers from 11% to 15</a:t>
            </a:r>
            <a:r>
              <a:rPr lang="en-US" sz="22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%.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kern="14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2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Based on our initial pilot, we estimate that between 360-720 </a:t>
            </a:r>
            <a:r>
              <a:rPr lang="en-US" sz="22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clients/year </a:t>
            </a:r>
            <a:r>
              <a:rPr lang="en-US" sz="22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will use the Education </a:t>
            </a:r>
            <a:r>
              <a:rPr lang="en-US" sz="2200" kern="1400" smtClean="0">
                <a:solidFill>
                  <a:srgbClr val="000000"/>
                </a:solidFill>
                <a:latin typeface="+mj-lt"/>
                <a:ea typeface="Times New Roman"/>
              </a:rPr>
              <a:t>Room </a:t>
            </a:r>
            <a:r>
              <a:rPr lang="en-US" sz="2200" kern="1400" smtClean="0">
                <a:solidFill>
                  <a:srgbClr val="000000"/>
                </a:solidFill>
                <a:latin typeface="+mj-lt"/>
                <a:ea typeface="Times New Roman"/>
              </a:rPr>
              <a:t>(</a:t>
            </a:r>
            <a:r>
              <a:rPr lang="en-US" sz="22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15 minutes of certifier time saved per client) for an annual cost savings in the range of $3,500 to $7,000.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kern="14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2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61</a:t>
            </a:r>
            <a:r>
              <a:rPr lang="en-US" sz="2200" kern="1400" dirty="0">
                <a:solidFill>
                  <a:srgbClr val="000000"/>
                </a:solidFill>
                <a:latin typeface="+mj-lt"/>
                <a:ea typeface="Times New Roman"/>
              </a:rPr>
              <a:t>% of clients using the Education Room appreciated the convenience of this new option.</a:t>
            </a:r>
            <a:endParaRPr lang="en-US" sz="2200" kern="1400" dirty="0">
              <a:solidFill>
                <a:srgbClr val="000000"/>
              </a:solidFill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62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RETURN ON INVESTMENT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3" name="Rectangle 20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1371600"/>
            <a:ext cx="7010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TOTAL FINANCIAL BENEFITS</a:t>
            </a: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$5,250.00 X 5 YEARS =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$26,250</a:t>
            </a: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(mid-range annual savings for 2C education option projected over five years)</a:t>
            </a:r>
          </a:p>
          <a:p>
            <a:pPr lvl="0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TOTAL PROJECT COSTS</a:t>
            </a:r>
          </a:p>
          <a:p>
            <a:pPr lvl="0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$13,942</a:t>
            </a:r>
          </a:p>
          <a:p>
            <a:pPr lvl="0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ROI Calculation: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($26,250 - $13,942)/$13,942 =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0.8828</a:t>
            </a:r>
          </a:p>
          <a:p>
            <a:pPr lvl="0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ROI RESULTS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After deducting costs, our Community Health Division received 88 cents in return for every $1 invested in this quality improvement project.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kern="1400" dirty="0" smtClean="0">
              <a:solidFill>
                <a:srgbClr val="000000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80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ACT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3" name="Rectangle 20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1443841"/>
            <a:ext cx="7620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400" spc="-5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Standardize the </a:t>
            </a:r>
            <a:r>
              <a:rPr lang="en-US" sz="2400" b="1" kern="1400" spc="-5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Improvement or </a:t>
            </a:r>
            <a:r>
              <a:rPr lang="en-US" sz="2400" b="1" kern="1400" spc="-5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Develop New </a:t>
            </a:r>
            <a:r>
              <a:rPr lang="en-US" sz="2400" b="1" kern="1400" spc="-5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Theory</a:t>
            </a:r>
            <a:endParaRPr lang="en-US" sz="2400" kern="1400" dirty="0">
              <a:solidFill>
                <a:schemeClr val="accent5">
                  <a:lumMod val="50000"/>
                </a:schemeClr>
              </a:solidFill>
              <a:latin typeface="+mj-lt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kern="1400" dirty="0">
                <a:solidFill>
                  <a:srgbClr val="000000"/>
                </a:solidFill>
                <a:latin typeface="+mj-lt"/>
                <a:ea typeface="Times New Roman"/>
              </a:rPr>
              <a:t>The Education Room option will expand to serve WIC clients that walk-in that have missed their appointment as well as scheduled 2C’s</a:t>
            </a:r>
            <a:r>
              <a:rPr lang="en-US" sz="20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An </a:t>
            </a:r>
            <a:r>
              <a:rPr lang="en-US" sz="2000" kern="1400" dirty="0">
                <a:solidFill>
                  <a:srgbClr val="000000"/>
                </a:solidFill>
                <a:latin typeface="+mj-lt"/>
                <a:ea typeface="Times New Roman"/>
              </a:rPr>
              <a:t>option will be offered where clients can complete their education component online at home.</a:t>
            </a:r>
          </a:p>
          <a:p>
            <a:r>
              <a:rPr lang="en-US" kern="1400" dirty="0">
                <a:solidFill>
                  <a:srgbClr val="000000"/>
                </a:solidFill>
                <a:latin typeface="+mj-lt"/>
                <a:ea typeface="Times New Roman"/>
              </a:rPr>
              <a:t> </a:t>
            </a:r>
          </a:p>
          <a:p>
            <a:r>
              <a:rPr lang="en-US" sz="2400" b="1" kern="1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NEXT STEPS: Establish </a:t>
            </a:r>
            <a:r>
              <a:rPr lang="en-US" sz="2400" b="1" kern="14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Future Plans</a:t>
            </a:r>
            <a:endParaRPr lang="en-US" sz="2400" kern="1400" dirty="0">
              <a:solidFill>
                <a:schemeClr val="accent5">
                  <a:lumMod val="50000"/>
                </a:schemeClr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2000" kern="1400" dirty="0">
                <a:solidFill>
                  <a:srgbClr val="000000"/>
                </a:solidFill>
                <a:latin typeface="+mj-lt"/>
                <a:ea typeface="Times New Roman"/>
              </a:rPr>
              <a:t>Improve the accuracy and efficiency of WIC data collection</a:t>
            </a:r>
            <a:r>
              <a:rPr lang="en-US" sz="20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2000" kern="1400" dirty="0" smtClean="0">
                <a:solidFill>
                  <a:srgbClr val="000000"/>
                </a:solidFill>
                <a:latin typeface="+mj-lt"/>
                <a:ea typeface="Times New Roman"/>
              </a:rPr>
              <a:t>Explore the feasibility of text messaging appointment reminders to clients to decrease “no shows.”</a:t>
            </a:r>
            <a:endParaRPr lang="en-US" sz="2000" kern="140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2000" kern="1400" dirty="0">
                <a:solidFill>
                  <a:srgbClr val="000000"/>
                </a:solidFill>
                <a:latin typeface="+mj-lt"/>
                <a:ea typeface="Times New Roman"/>
              </a:rPr>
              <a:t>Create an effective marketing plan to attract new WIC-eligible clients.</a:t>
            </a:r>
            <a:endParaRPr lang="en-US" sz="2000" kern="1400" dirty="0">
              <a:solidFill>
                <a:srgbClr val="000000"/>
              </a:solidFill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04800"/>
            <a:ext cx="8040687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WIC Long-term Goal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44298"/>
              </p:ext>
            </p:extLst>
          </p:nvPr>
        </p:nvGraphicFramePr>
        <p:xfrm>
          <a:off x="1066800" y="1143000"/>
          <a:ext cx="71628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5" imgW="4572071" imgH="2743343" progId="Excel.Sheet.8">
                  <p:embed/>
                </p:oleObj>
              </mc:Choice>
              <mc:Fallback>
                <p:oleObj name="Worksheet" r:id="rId5" imgW="4572071" imgH="2743343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7162800" cy="3886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19200" y="5172075"/>
            <a:ext cx="6858000" cy="6858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Increase the number of eligible WIC clients served by maximizing use of available appointment time.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57200" y="5172075"/>
            <a:ext cx="609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04800"/>
            <a:ext cx="8040687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KEY LEARNING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19200" y="5162550"/>
            <a:ext cx="7620000" cy="93345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Our Community Health staff has increased their capacity to do quality improvement. Staff is more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confident in doing QI and has a better understanding of why QI is important.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57200" y="5162550"/>
            <a:ext cx="609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62140"/>
              </p:ext>
            </p:extLst>
          </p:nvPr>
        </p:nvGraphicFramePr>
        <p:xfrm>
          <a:off x="609599" y="1609344"/>
          <a:ext cx="8229601" cy="3557778"/>
        </p:xfrm>
        <a:graphic>
          <a:graphicData uri="http://schemas.openxmlformats.org/drawingml/2006/table">
            <a:tbl>
              <a:tblPr firstRow="1" firstCol="1" bandRow="1"/>
              <a:tblGrid>
                <a:gridCol w="4498708"/>
                <a:gridCol w="1243631"/>
                <a:gridCol w="1243631"/>
                <a:gridCol w="1243631"/>
              </a:tblGrid>
              <a:tr h="770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Question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Average (mean) response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Quarter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(n=5)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Average (mean) response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Quarter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(n=5)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Average (mean) response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Quarter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(n=5)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85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To what extent was I committed to helping achieve the group’s meeting goals?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4.4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4.4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0050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7757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  <a:sym typeface="Wingdings"/>
                        </a:rPr>
                        <a:t>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 4.6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85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To what extent was the discussion open, with sharing of diverse ideas and perspectives?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4.0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3.8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0050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7757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  <a:sym typeface="Wingdings"/>
                        </a:rPr>
                        <a:t>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 4.6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85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To what extent did I say or contribute what I thought was important to achieving our goals?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4.0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4.0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0050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7757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  <a:sym typeface="Wingdings"/>
                        </a:rPr>
                        <a:t>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 4.4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0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To what extent were the goals clear for each meeting?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3.4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3.8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0050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7757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  <a:sym typeface="Wingdings"/>
                        </a:rPr>
                        <a:t>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 4.2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85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How valuable were the goals compared to other things we need to accomplish?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3.3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4.0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0050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7757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  <a:sym typeface="Wingdings"/>
                        </a:rPr>
                        <a:t>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 4.2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0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Overall, how effective was the group in meeting its goals?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3.8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4.2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0050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7757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  <a:sym typeface="Wingdings"/>
                        </a:rPr>
                        <a:t>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rbel"/>
                          <a:ea typeface="Calibri"/>
                          <a:cs typeface="Times New Roman"/>
                        </a:rPr>
                        <a:t>  4.0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01208"/>
            <a:ext cx="35514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888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KEY: 1=not at all and 5=extremely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200" cy="228600"/>
          </a:xfrm>
        </p:spPr>
        <p:txBody>
          <a:bodyPr/>
          <a:lstStyle/>
          <a:p>
            <a:fld id="{553651FB-D5E1-4997-96AC-3E7678BD5B2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09600" y="6062663"/>
            <a:ext cx="853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hlinkClick r:id="rId3"/>
              </a:rPr>
              <a:t>Public </a:t>
            </a:r>
            <a:r>
              <a:rPr lang="en-US" sz="1600" dirty="0">
                <a:solidFill>
                  <a:srgbClr val="0000FF"/>
                </a:solidFill>
                <a:hlinkClick r:id="rId3"/>
              </a:rPr>
              <a:t>Health Performance Management Centers for Excellence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428453"/>
            <a:ext cx="6781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For more information, contact:</a:t>
            </a:r>
          </a:p>
          <a:p>
            <a:pPr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Judy Ziels,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Parent Child Health Supervisor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(360)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676-6762 x32023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hlinkClick r:id="rId4"/>
              </a:rPr>
              <a:t>jziels@whatcomcounty.us</a:t>
            </a:r>
            <a:endParaRPr lang="en-US" dirty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Allison Williams,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WIC Certifier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(360)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676-6762 x32240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hlinkClick r:id="rId5"/>
              </a:rPr>
              <a:t>awilliam@whatcomcounty.us</a:t>
            </a:r>
            <a:endParaRPr lang="en-US" dirty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>
                <a:hlinkClick r:id="rId6"/>
              </a:rPr>
              <a:t>http://www.whatcomcounty.us/health/</a:t>
            </a:r>
            <a:r>
              <a:rPr lang="en-US" i="1" dirty="0"/>
              <a:t>	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19800" y="3276600"/>
            <a:ext cx="2133600" cy="1984177"/>
            <a:chOff x="7543800" y="2209800"/>
            <a:chExt cx="1371600" cy="1374577"/>
          </a:xfrm>
        </p:grpSpPr>
        <p:pic>
          <p:nvPicPr>
            <p:cNvPr id="8" name="Picture 7" descr="County Logo_JPEG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3800" y="2209800"/>
              <a:ext cx="1085850" cy="1085850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543800" y="32766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Public Health</a:t>
              </a:r>
              <a:endParaRPr lang="en-US" sz="1400" b="1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_color[1]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3795" y="2514600"/>
            <a:ext cx="4318005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33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contents of this presentation were selected by the author and do not necessarily represent the official position of or endorsement by the Centers for Disease Control and Prevention.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990600"/>
            <a:ext cx="6705601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Whatcom County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6BC-2A80-45FA-9B8D-8438DA0954E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025"/>
            <a:ext cx="9144000" cy="307975"/>
          </a:xfrm>
          <a:prstGeom prst="rect">
            <a:avLst/>
          </a:prstGeom>
          <a:solidFill>
            <a:srgbClr val="214263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Funded by the U. S. Centers for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Disease </a:t>
            </a: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Control’s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National Public </a:t>
            </a:r>
            <a:r>
              <a:rPr lang="en-US" sz="1400" b="1" i="1" dirty="0">
                <a:solidFill>
                  <a:schemeClr val="bg1"/>
                </a:solidFill>
                <a:latin typeface="Trebuchet MS" pitchFamily="34" charset="0"/>
              </a:rPr>
              <a:t>Health </a:t>
            </a:r>
            <a:r>
              <a:rPr lang="en-US" sz="1400" b="1" i="1" dirty="0" smtClean="0">
                <a:solidFill>
                  <a:schemeClr val="bg1"/>
                </a:solidFill>
                <a:latin typeface="Trebuchet MS" pitchFamily="34" charset="0"/>
              </a:rPr>
              <a:t>Improvement Initiative</a:t>
            </a:r>
            <a:endParaRPr lang="en-US" sz="14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13811" y="1913867"/>
            <a:ext cx="6248399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Total population: 203,500</a:t>
            </a: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87,921 (43%) residing in unincorporated areas</a:t>
            </a: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73.4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FTEs and annual budget of $18,676,874</a:t>
            </a: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baseline="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Quality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 improvement experience:</a:t>
            </a: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sym typeface="Wingdings"/>
              </a:rPr>
              <a:t>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sym typeface="Wingdings"/>
              </a:rPr>
              <a:t>2011: Wrote Performance Management System &amp; QI Plan</a:t>
            </a:r>
          </a:p>
          <a:p>
            <a:pPr marL="484188" lvl="0" indent="-484188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sym typeface="Wingdings"/>
              </a:rPr>
              <a:t>	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sym typeface="Wingdings"/>
              </a:rPr>
              <a:t>2011-2013: Meetings of new Performance Management Team: established criteria for new QI project selection and will be choosing new projects in fall 2013.</a:t>
            </a: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sym typeface="Wingdings"/>
              </a:rPr>
              <a:t>	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sym typeface="Wingdings"/>
              </a:rPr>
              <a:t>2010-2013: Completed three formal QI projects and 3 QI trainings</a:t>
            </a: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US" sz="2000" dirty="0" smtClean="0">
              <a:solidFill>
                <a:srgbClr val="7030A0"/>
              </a:solidFill>
              <a:latin typeface="Trebuchet MS" pitchFamily="34" charset="0"/>
              <a:sym typeface="Wingdings"/>
            </a:endParaRP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US" sz="1400" dirty="0" smtClean="0">
              <a:solidFill>
                <a:srgbClr val="7030A0"/>
              </a:solidFill>
              <a:latin typeface="Trebuchet MS" pitchFamily="34" charset="0"/>
              <a:sym typeface="Wingdings"/>
            </a:endParaRPr>
          </a:p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US" sz="1400" dirty="0" smtClean="0">
              <a:solidFill>
                <a:srgbClr val="7030A0"/>
              </a:solidFill>
              <a:latin typeface="Trebuchet MS" pitchFamily="34" charset="0"/>
            </a:endParaRPr>
          </a:p>
        </p:txBody>
      </p:sp>
      <p:pic>
        <p:nvPicPr>
          <p:cNvPr id="12" name="Picture 11" descr="200px-Map_of_Washington_highlighting_Whatcom_County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882480"/>
            <a:ext cx="2272359" cy="1477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b="0" dirty="0" smtClean="0"/>
              <a:t>WIC QI Project Team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19200"/>
            <a:ext cx="6324600" cy="312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522288" marR="0" lvl="0" indent="-522288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Kelly Molaski, Nutrition Services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Supervisor</a:t>
            </a:r>
          </a:p>
          <a:p>
            <a:pPr marL="522288" marR="0" lvl="0" indent="-522288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725" algn="l"/>
              </a:tabLst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j-ea"/>
                <a:cs typeface="+mj-cs"/>
              </a:rPr>
              <a:t>Judy Ziels, Parent Child Health Supervisor</a:t>
            </a:r>
          </a:p>
          <a:p>
            <a:pPr marL="522288" marR="0" lvl="0" indent="-522288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Susan Sloan, Performance Management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Specialist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marL="522288" marR="0" lvl="0" indent="-522288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725" algn="l"/>
              </a:tabLst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j-ea"/>
                <a:cs typeface="+mj-cs"/>
              </a:rPr>
              <a:t>Allison Williams, WIC Certifier</a:t>
            </a:r>
          </a:p>
          <a:p>
            <a:pPr marL="522288" marR="0" lvl="0" indent="-522288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Astrid Newell,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Community Health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05175"/>
            <a:ext cx="4221431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Identification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Our overall goal was to increase the number of WIC-eligible clients served by maximizing use of available appointment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time.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1,966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WIC-eligible individuals on Medicaid in Whatcom County who were not participating in a WIC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program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as of July 2013.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AIM Statement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3600" y="2057400"/>
            <a:ext cx="6477000" cy="3810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By August 1, 2013, increase the number of eligible WIC clients served by maximizing use of available appointment time.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CAFD1-EC6C-42C0-9230-137CCEC36D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7772400" cy="838200"/>
          </a:xfrm>
        </p:spPr>
        <p:txBody>
          <a:bodyPr/>
          <a:lstStyle/>
          <a:p>
            <a:r>
              <a:rPr lang="en-US" dirty="0" smtClean="0"/>
              <a:t>Project Methodology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295400"/>
            <a:ext cx="80772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PLAN: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Assembled the team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E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xamined the current approach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Identified root cause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Developed solutions &amp; an improvement theory.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US" sz="23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DO: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Tested our solution and theory.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US" sz="23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CHECK: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Studied the results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US" sz="23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ACT: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Standardizing the improvement &amp; establishing future plans.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609600"/>
            <a:ext cx="7964487" cy="533400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Quality Tools – Fishbone (Cause/Effect) Diagram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51FB-D5E1-4997-96AC-3E7678BD5B2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8237537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7391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25 clients who missed an appointment during </a:t>
            </a:r>
            <a:r>
              <a:rPr lang="en-US" sz="3200" smtClean="0">
                <a:solidFill>
                  <a:schemeClr val="accent5">
                    <a:lumMod val="50000"/>
                  </a:schemeClr>
                </a:solidFill>
              </a:rPr>
              <a:t>a four-week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period were surveyed: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52% had forgotten their appointment.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20% had a transportation issue.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24E35-1C8D-4B9B-923D-DDCFE070364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4" name="5-Point Star 53"/>
          <p:cNvSpPr/>
          <p:nvPr/>
        </p:nvSpPr>
        <p:spPr>
          <a:xfrm>
            <a:off x="609600" y="30480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Quality Tools – Pareto Chart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24E35-1C8D-4B9B-923D-DDCFE070364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3044" y="-269161"/>
            <a:ext cx="5186516" cy="784860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590800" y="4419600"/>
            <a:ext cx="533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4E fo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944</Words>
  <Application>Microsoft Office PowerPoint</Application>
  <PresentationFormat>On-screen Show (4:3)</PresentationFormat>
  <Paragraphs>182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1_Office Theme</vt:lpstr>
      <vt:lpstr>Office Theme</vt:lpstr>
      <vt:lpstr>Worksheet</vt:lpstr>
      <vt:lpstr>Improving WCHD’s WIC Scheduling Efficiencies Using Quality Improvement Techniques</vt:lpstr>
      <vt:lpstr>Whatcom County</vt:lpstr>
      <vt:lpstr>WIC QI Project Team</vt:lpstr>
      <vt:lpstr>Project Identification</vt:lpstr>
      <vt:lpstr>AIM Statement</vt:lpstr>
      <vt:lpstr>Project Methodology</vt:lpstr>
      <vt:lpstr>Quality Tools – Fishbone (Cause/Effect) Diagram</vt:lpstr>
      <vt:lpstr>Client Survey Results</vt:lpstr>
      <vt:lpstr>Quality Tools – Pareto Chart</vt:lpstr>
      <vt:lpstr>2013 Client Appointment Outcomes</vt:lpstr>
      <vt:lpstr>Quality Tools – Improvement</vt:lpstr>
      <vt:lpstr>DO</vt:lpstr>
      <vt:lpstr>CHECK</vt:lpstr>
      <vt:lpstr>RETURN ON INVESTMENT</vt:lpstr>
      <vt:lpstr>ACT</vt:lpstr>
      <vt:lpstr>WIC Long-term Goal</vt:lpstr>
      <vt:lpstr>KEY LEARNING</vt:lpstr>
      <vt:lpstr>PowerPoint Presentation</vt:lpstr>
      <vt:lpstr>PowerPoint Presentation</vt:lpstr>
    </vt:vector>
  </TitlesOfParts>
  <Company>TPCHD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PDSA Improvement Method</dc:title>
  <dc:creator>ScDavis</dc:creator>
  <cp:lastModifiedBy>kmolaski</cp:lastModifiedBy>
  <cp:revision>342</cp:revision>
  <cp:lastPrinted>2013-08-15T14:23:22Z</cp:lastPrinted>
  <dcterms:created xsi:type="dcterms:W3CDTF">2010-06-28T16:29:49Z</dcterms:created>
  <dcterms:modified xsi:type="dcterms:W3CDTF">2013-08-15T18:37:08Z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