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5"/>
  </p:notesMasterIdLst>
  <p:sldIdLst>
    <p:sldId id="256" r:id="rId2"/>
    <p:sldId id="257" r:id="rId3"/>
    <p:sldId id="258" r:id="rId4"/>
    <p:sldId id="271" r:id="rId5"/>
    <p:sldId id="273" r:id="rId6"/>
    <p:sldId id="274" r:id="rId7"/>
    <p:sldId id="269" r:id="rId8"/>
    <p:sldId id="275" r:id="rId9"/>
    <p:sldId id="276" r:id="rId10"/>
    <p:sldId id="277" r:id="rId11"/>
    <p:sldId id="279" r:id="rId12"/>
    <p:sldId id="278" r:id="rId13"/>
    <p:sldId id="280" r:id="rId14"/>
    <p:sldId id="282" r:id="rId15"/>
    <p:sldId id="281" r:id="rId16"/>
    <p:sldId id="284" r:id="rId17"/>
    <p:sldId id="285" r:id="rId18"/>
    <p:sldId id="286" r:id="rId19"/>
    <p:sldId id="287" r:id="rId20"/>
    <p:sldId id="288" r:id="rId21"/>
    <p:sldId id="289" r:id="rId22"/>
    <p:sldId id="291" r:id="rId23"/>
    <p:sldId id="29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518" autoAdjust="0"/>
  </p:normalViewPr>
  <p:slideViewPr>
    <p:cSldViewPr>
      <p:cViewPr varScale="1">
        <p:scale>
          <a:sx n="82" d="100"/>
          <a:sy n="82" d="100"/>
        </p:scale>
        <p:origin x="-8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8E4E1-C0E2-4827-AC5D-0128B7A00FBF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A9940-1E1B-4B8A-821B-75E81F52B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8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A9940-1E1B-4B8A-821B-75E81F52B1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31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A9940-1E1B-4B8A-821B-75E81F52B1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06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A9940-1E1B-4B8A-821B-75E81F52B1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5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A9940-1E1B-4B8A-821B-75E81F52B1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24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A9940-1E1B-4B8A-821B-75E81F52B1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24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A9940-1E1B-4B8A-821B-75E81F52B1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8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A9940-1E1B-4B8A-821B-75E81F52B1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24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A9940-1E1B-4B8A-821B-75E81F52B1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52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A9940-1E1B-4B8A-821B-75E81F52B1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65EE79E-E299-4562-8DE4-0CF8AD9ABDDD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C134C3-E3B8-4B96-B7C0-129E8031CCF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E79E-E299-4562-8DE4-0CF8AD9ABDDD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34C3-E3B8-4B96-B7C0-129E8031CC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65EE79E-E299-4562-8DE4-0CF8AD9ABDDD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7C134C3-E3B8-4B96-B7C0-129E8031CCF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E79E-E299-4562-8DE4-0CF8AD9ABDDD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C134C3-E3B8-4B96-B7C0-129E8031CCF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E79E-E299-4562-8DE4-0CF8AD9ABDDD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7C134C3-E3B8-4B96-B7C0-129E8031CCF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65EE79E-E299-4562-8DE4-0CF8AD9ABDDD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C134C3-E3B8-4B96-B7C0-129E8031CCF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65EE79E-E299-4562-8DE4-0CF8AD9ABDDD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C134C3-E3B8-4B96-B7C0-129E8031CCF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E79E-E299-4562-8DE4-0CF8AD9ABDDD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C134C3-E3B8-4B96-B7C0-129E8031CC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E79E-E299-4562-8DE4-0CF8AD9ABDDD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C134C3-E3B8-4B96-B7C0-129E8031CC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E79E-E299-4562-8DE4-0CF8AD9ABDDD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C134C3-E3B8-4B96-B7C0-129E8031CCF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65EE79E-E299-4562-8DE4-0CF8AD9ABDDD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7C134C3-E3B8-4B96-B7C0-129E8031CCF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65EE79E-E299-4562-8DE4-0CF8AD9ABDDD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7C134C3-E3B8-4B96-B7C0-129E8031CC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64770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QI Grant Award – Administrative Hearings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95800"/>
            <a:ext cx="7772400" cy="1199704"/>
          </a:xfrm>
        </p:spPr>
        <p:txBody>
          <a:bodyPr/>
          <a:lstStyle/>
          <a:p>
            <a:r>
              <a:rPr lang="en-US" dirty="0" smtClean="0"/>
              <a:t>Rebecca Shultz, MPH</a:t>
            </a:r>
          </a:p>
          <a:p>
            <a:r>
              <a:rPr lang="en-US" dirty="0" smtClean="0"/>
              <a:t>Bureau of Surveillance and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491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7" t="15473" r="29384" b="2425"/>
          <a:stretch/>
        </p:blipFill>
        <p:spPr bwMode="auto">
          <a:xfrm>
            <a:off x="1752600" y="0"/>
            <a:ext cx="5565229" cy="688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00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session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Completed the value stream map and ranked the “starbursts” with sticky notes.</a:t>
            </a:r>
            <a:endParaRPr lang="en-US" dirty="0"/>
          </a:p>
        </p:txBody>
      </p:sp>
      <p:pic>
        <p:nvPicPr>
          <p:cNvPr id="4" name="Content Placeholder 3" descr="C:\Users\Main\AppData\Local\Microsoft\Windows\Temporary Internet Files\Content.IE5\J111UD79\VSM 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971800"/>
            <a:ext cx="8458200" cy="289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464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session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Reviewed ranked starbursts and brainstormed interventions. 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Decided on interventions and assigned person and date.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Scheduled a one-hour follow up meeting in 60 days.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0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600" dirty="0" smtClean="0"/>
              <a:t>Intervention #1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Delay </a:t>
            </a:r>
            <a:r>
              <a:rPr lang="en-US" sz="2800" dirty="0"/>
              <a:t>scheduling of hearings until after second </a:t>
            </a:r>
            <a:r>
              <a:rPr lang="en-US" sz="2800" dirty="0" smtClean="0"/>
              <a:t>inspection.</a:t>
            </a:r>
          </a:p>
          <a:p>
            <a:pPr marL="109728" indent="0">
              <a:buNone/>
            </a:pPr>
            <a:endParaRPr lang="en-US" sz="2800" dirty="0" smtClean="0"/>
          </a:p>
          <a:p>
            <a:r>
              <a:rPr lang="en-US" dirty="0" smtClean="0"/>
              <a:t>Current process: A hearing is automatically scheduled after a failed inspection. </a:t>
            </a:r>
          </a:p>
          <a:p>
            <a:endParaRPr lang="en-US" dirty="0" smtClean="0"/>
          </a:p>
          <a:p>
            <a:r>
              <a:rPr lang="en-US" dirty="0" smtClean="0"/>
              <a:t>Proposed new process: Change the letter to state that a hearing would be scheduled if violations are not remedied by the re-inspection.</a:t>
            </a:r>
          </a:p>
        </p:txBody>
      </p:sp>
    </p:spTree>
    <p:extLst>
      <p:ext uri="{BB962C8B-B14F-4D97-AF65-F5344CB8AC3E}">
        <p14:creationId xmlns:p14="http://schemas.microsoft.com/office/powerpoint/2010/main" val="3968932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Intervention #1 Results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534400" cy="4525963"/>
          </a:xfrm>
        </p:spPr>
        <p:txBody>
          <a:bodyPr/>
          <a:lstStyle/>
          <a:p>
            <a:r>
              <a:rPr lang="en-US" dirty="0" smtClean="0"/>
              <a:t>Letter wording has been changed.</a:t>
            </a:r>
          </a:p>
          <a:p>
            <a:endParaRPr lang="en-US" dirty="0" smtClean="0"/>
          </a:p>
          <a:p>
            <a:r>
              <a:rPr lang="en-US" dirty="0" smtClean="0"/>
              <a:t>Approval received by Legal and Administration.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Implementation date: 5/1/2013</a:t>
            </a:r>
          </a:p>
          <a:p>
            <a:pPr marL="109728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1425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Intervention #1 Measures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Number of hearing scheduled.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Total time spent on scheduling hearings.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Amount of certified mail being sent.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10 week implementation period with final report due 7/31/13.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954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600" dirty="0" smtClean="0"/>
              <a:t>Intervention #2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sz="2800" dirty="0" smtClean="0"/>
              <a:t>Develop a maximum number of repeat inspections performed by staff.</a:t>
            </a:r>
          </a:p>
          <a:p>
            <a:pPr marL="109728" indent="0">
              <a:buNone/>
            </a:pPr>
            <a:endParaRPr lang="en-US" sz="2800" dirty="0" smtClean="0"/>
          </a:p>
          <a:p>
            <a:r>
              <a:rPr lang="en-US" dirty="0" smtClean="0"/>
              <a:t>Current process: Inspectors may make repeat visits until all violations are remediated.</a:t>
            </a:r>
          </a:p>
          <a:p>
            <a:endParaRPr lang="en-US" dirty="0" smtClean="0"/>
          </a:p>
          <a:p>
            <a:r>
              <a:rPr lang="en-US" dirty="0" smtClean="0"/>
              <a:t>Proposed new process: Standardize the maximum number of repeat visits before a hearing is held.</a:t>
            </a:r>
          </a:p>
        </p:txBody>
      </p:sp>
    </p:spTree>
    <p:extLst>
      <p:ext uri="{BB962C8B-B14F-4D97-AF65-F5344CB8AC3E}">
        <p14:creationId xmlns:p14="http://schemas.microsoft.com/office/powerpoint/2010/main" val="832335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Intervention #2 Results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534400" cy="4525963"/>
          </a:xfrm>
        </p:spPr>
        <p:txBody>
          <a:bodyPr/>
          <a:lstStyle/>
          <a:p>
            <a:r>
              <a:rPr lang="en-US" dirty="0" smtClean="0"/>
              <a:t>There will be only one repeat inspection to any establishment.</a:t>
            </a:r>
          </a:p>
          <a:p>
            <a:endParaRPr lang="en-US" dirty="0" smtClean="0"/>
          </a:p>
          <a:p>
            <a:r>
              <a:rPr lang="en-US" dirty="0" smtClean="0"/>
              <a:t>After a second failed inspection, a hearing will be scheduled and held.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Implementation date: 5/1/2013</a:t>
            </a:r>
          </a:p>
          <a:p>
            <a:pPr marL="109728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9292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Intervention #2 Measures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Number of inspections conducted.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Total staff time spent on inspections.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Mileage saved.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Number of failed inspections.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10 week implementation period with final report due 7/31/13.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975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600" dirty="0" smtClean="0"/>
              <a:t>Intervention #3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592484"/>
            <a:ext cx="8229600" cy="5257800"/>
          </a:xfrm>
        </p:spPr>
        <p:txBody>
          <a:bodyPr/>
          <a:lstStyle/>
          <a:p>
            <a:r>
              <a:rPr lang="en-US" sz="2800" dirty="0" smtClean="0"/>
              <a:t>Move to a more electronic process.</a:t>
            </a:r>
          </a:p>
          <a:p>
            <a:pPr marL="109728" indent="0">
              <a:buNone/>
            </a:pPr>
            <a:endParaRPr lang="en-US" sz="2800" dirty="0" smtClean="0"/>
          </a:p>
          <a:p>
            <a:r>
              <a:rPr lang="en-US" dirty="0" smtClean="0"/>
              <a:t>Current process: Hearings are scheduled on a hard copy calendar.  Hearing officers receive hard copy documentation before a hearing.</a:t>
            </a:r>
          </a:p>
          <a:p>
            <a:endParaRPr lang="en-US" dirty="0" smtClean="0"/>
          </a:p>
          <a:p>
            <a:r>
              <a:rPr lang="en-US" dirty="0" smtClean="0"/>
              <a:t>Proposed new process: Develop an electronic calendar in Lotus Notes. Scan and e-mail documentation.</a:t>
            </a:r>
          </a:p>
        </p:txBody>
      </p:sp>
    </p:spTree>
    <p:extLst>
      <p:ext uri="{BB962C8B-B14F-4D97-AF65-F5344CB8AC3E}">
        <p14:creationId xmlns:p14="http://schemas.microsoft.com/office/powerpoint/2010/main" val="310373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QI Grant Awards sponsored by the National Network of Public Health Institutes (NNPHI)</a:t>
            </a:r>
          </a:p>
          <a:p>
            <a:pPr lvl="1"/>
            <a:r>
              <a:rPr lang="en-US" dirty="0" smtClean="0"/>
              <a:t>Award includes:</a:t>
            </a:r>
          </a:p>
          <a:p>
            <a:pPr lvl="2"/>
            <a:r>
              <a:rPr lang="en-US" dirty="0" smtClean="0"/>
              <a:t>$5,000</a:t>
            </a:r>
          </a:p>
          <a:p>
            <a:pPr lvl="2"/>
            <a:r>
              <a:rPr lang="en-US" dirty="0" smtClean="0"/>
              <a:t>15 hours of QI Coaching</a:t>
            </a:r>
          </a:p>
          <a:p>
            <a:pPr lvl="2"/>
            <a:r>
              <a:rPr lang="en-US" dirty="0" smtClean="0"/>
              <a:t>Travel for one person to attend the Quality Improvement Conference </a:t>
            </a:r>
          </a:p>
          <a:p>
            <a:pPr marL="630936" lvl="2" indent="0">
              <a:buNone/>
            </a:pPr>
            <a:endParaRPr lang="en-US" dirty="0" smtClean="0"/>
          </a:p>
          <a:p>
            <a:r>
              <a:rPr lang="en-US" dirty="0" smtClean="0"/>
              <a:t>In December 2012, OCHD received this award to reduce staff time associated with the Administrative Hearing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88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Intervention #3 Results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534400" cy="4525963"/>
          </a:xfrm>
        </p:spPr>
        <p:txBody>
          <a:bodyPr/>
          <a:lstStyle/>
          <a:p>
            <a:r>
              <a:rPr lang="en-US" dirty="0" smtClean="0"/>
              <a:t>A request has been submitted to County IT to create a shared calendar. </a:t>
            </a:r>
          </a:p>
          <a:p>
            <a:endParaRPr lang="en-US" dirty="0" smtClean="0"/>
          </a:p>
          <a:p>
            <a:r>
              <a:rPr lang="en-US" dirty="0" smtClean="0"/>
              <a:t>Documentation can be scanned and e-mailed to hearing officers, or saved to a Shared folder.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Implementation date: 5/1/2013</a:t>
            </a:r>
          </a:p>
          <a:p>
            <a:pPr marL="109728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8642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Intervention #3 Measures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Copy costs.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Storage costs.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Total staff time spent scheduling hearings.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10 week implementation period with final report due 7/31/13.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03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Documenting the process can be very eye-opening!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Many AHA! Moments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Is this worth applying in other areas?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400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4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711891"/>
          </a:xfrm>
        </p:spPr>
        <p:txBody>
          <a:bodyPr/>
          <a:lstStyle/>
          <a:p>
            <a:r>
              <a:rPr lang="en-US" dirty="0" smtClean="0"/>
              <a:t>Administrative hearings are used by OCHD to enforce public health law.</a:t>
            </a:r>
          </a:p>
          <a:p>
            <a:endParaRPr lang="en-US" dirty="0" smtClean="0"/>
          </a:p>
          <a:p>
            <a:r>
              <a:rPr lang="en-US" dirty="0" smtClean="0"/>
              <a:t>Generally occur when a violation has not been fixed within a given time frame.</a:t>
            </a:r>
          </a:p>
          <a:p>
            <a:endParaRPr lang="en-US" dirty="0" smtClean="0"/>
          </a:p>
          <a:p>
            <a:r>
              <a:rPr lang="en-US" dirty="0" smtClean="0"/>
              <a:t>Utilized by a variety of OCHD programs.</a:t>
            </a:r>
          </a:p>
          <a:p>
            <a:pPr marL="109728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3800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Background, </a:t>
            </a:r>
            <a:r>
              <a:rPr lang="en-US" dirty="0" err="1" smtClean="0"/>
              <a:t>con’t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2011, 477 administrative hearings were conducted.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On average, 6 hours of staff time is required for each hearing. 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Additional time is spent scheduling hearings that are ultimately cancelled.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50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LEAN Process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481328"/>
            <a:ext cx="8229600" cy="469087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Derived from manufacturing.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“</a:t>
            </a:r>
            <a:r>
              <a:rPr lang="en-US" i="1" dirty="0" smtClean="0"/>
              <a:t>Preserving value with less work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Examine all steps in a process.</a:t>
            </a:r>
          </a:p>
          <a:p>
            <a:pPr lvl="1"/>
            <a:r>
              <a:rPr lang="en-US" dirty="0" smtClean="0"/>
              <a:t>Identify those steps that do not add “value”.</a:t>
            </a:r>
          </a:p>
          <a:p>
            <a:pPr lvl="1"/>
            <a:r>
              <a:rPr lang="en-US" dirty="0" smtClean="0"/>
              <a:t>These steps could be considered wasteful.</a:t>
            </a:r>
          </a:p>
          <a:p>
            <a:pPr lvl="1"/>
            <a:r>
              <a:rPr lang="en-US" dirty="0" smtClean="0"/>
              <a:t>Brainstorm ways to eliminate or streamline wasteful steps.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As waste is eliminated, quality improves while costs (staff time, resources) are reduced.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session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Flowcharts were created by each team prior to the first meeting.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21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7" t="8345" r="67077" b="6366"/>
          <a:stretch/>
        </p:blipFill>
        <p:spPr bwMode="auto">
          <a:xfrm>
            <a:off x="1905000" y="20619"/>
            <a:ext cx="5324281" cy="679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58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First session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Flowcharts were created by each team prior to the first meeting.</a:t>
            </a:r>
          </a:p>
          <a:p>
            <a:r>
              <a:rPr lang="en-US" dirty="0" smtClean="0"/>
              <a:t>John came equipped with worksheets and long brown “wallpaper”.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38"/>
          <a:stretch/>
        </p:blipFill>
        <p:spPr bwMode="auto">
          <a:xfrm>
            <a:off x="1058119" y="3276600"/>
            <a:ext cx="6805713" cy="327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23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2" t="15741" r="16211" b="3765"/>
          <a:stretch/>
        </p:blipFill>
        <p:spPr bwMode="auto">
          <a:xfrm>
            <a:off x="1676400" y="76200"/>
            <a:ext cx="5638737" cy="667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61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469</TotalTime>
  <Words>652</Words>
  <Application>Microsoft Office PowerPoint</Application>
  <PresentationFormat>On-screen Show (4:3)</PresentationFormat>
  <Paragraphs>124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Median</vt:lpstr>
      <vt:lpstr>QI Grant Award – Administrative Hearings</vt:lpstr>
      <vt:lpstr>Introduction</vt:lpstr>
      <vt:lpstr>Background</vt:lpstr>
      <vt:lpstr>Background, con’t </vt:lpstr>
      <vt:lpstr>LEAN Process</vt:lpstr>
      <vt:lpstr>First session</vt:lpstr>
      <vt:lpstr>PowerPoint Presentation</vt:lpstr>
      <vt:lpstr>First session</vt:lpstr>
      <vt:lpstr>PowerPoint Presentation</vt:lpstr>
      <vt:lpstr>PowerPoint Presentation</vt:lpstr>
      <vt:lpstr>Second session</vt:lpstr>
      <vt:lpstr>Third session</vt:lpstr>
      <vt:lpstr>Intervention #1</vt:lpstr>
      <vt:lpstr>Intervention #1 Results</vt:lpstr>
      <vt:lpstr>Intervention #1 Measures</vt:lpstr>
      <vt:lpstr>Intervention #2</vt:lpstr>
      <vt:lpstr>Intervention #2 Results</vt:lpstr>
      <vt:lpstr>Intervention #2 Measures</vt:lpstr>
      <vt:lpstr>Intervention #3</vt:lpstr>
      <vt:lpstr>Intervention #3 Results</vt:lpstr>
      <vt:lpstr>Intervention #3 Measures</vt:lpstr>
      <vt:lpstr>Lessons Learned</vt:lpstr>
      <vt:lpstr>Questions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QI Grant Award – Administrative Hearings</dc:title>
  <dc:creator>Rebecca Shultz</dc:creator>
  <cp:lastModifiedBy>Rebecca Shultz</cp:lastModifiedBy>
  <cp:revision>7</cp:revision>
  <dcterms:created xsi:type="dcterms:W3CDTF">2013-04-15T14:22:35Z</dcterms:created>
  <dcterms:modified xsi:type="dcterms:W3CDTF">2013-10-04T15:08:06Z</dcterms:modified>
</cp:coreProperties>
</file>