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343" r:id="rId2"/>
    <p:sldId id="398" r:id="rId3"/>
    <p:sldId id="399" r:id="rId4"/>
    <p:sldId id="400" r:id="rId5"/>
    <p:sldId id="401" r:id="rId6"/>
    <p:sldId id="402" r:id="rId7"/>
    <p:sldId id="403" r:id="rId8"/>
    <p:sldId id="404" r:id="rId9"/>
    <p:sldId id="405" r:id="rId10"/>
    <p:sldId id="40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1BDFB"/>
    <a:srgbClr val="99FFCC"/>
    <a:srgbClr val="79DCFF"/>
    <a:srgbClr val="359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67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15A07-EF01-4DF8-BF9E-36345129D138}" type="datetimeFigureOut">
              <a:rPr lang="en-US" smtClean="0"/>
              <a:t>2/25/17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2BB3-E751-4227-B6BA-42C4EA44D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4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Next FY,</a:t>
            </a:r>
            <a:r>
              <a:rPr lang="en-US" baseline="0" dirty="0"/>
              <a:t> focus on community scorecards since CHIP metric discussion will begin September 2017.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B2B4D-ED23-4533-88C9-EE800EC9432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PH_ppt-template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398954"/>
            <a:ext cx="10363200" cy="1671098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226021"/>
            <a:ext cx="8534400" cy="141277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96935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99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33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7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3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6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53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6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8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PH_ppt-template_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84" y="0"/>
            <a:ext cx="12173232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99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0A6B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4F705-B87B-4AB9-A0DA-D555D7E1643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2/25/17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5ED39F-4F12-4482-8117-6673933F638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54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DPH_ppt-template_bulle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3083" y="629693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77777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1661" y="6296935"/>
            <a:ext cx="6207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D823AC-95CC-4291-B3D5-36317F8DFE6C}" type="slidenum">
              <a:rPr lang="en-US" smtClean="0">
                <a:solidFill>
                  <a:srgbClr val="77777A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77777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0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A6B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Management Strategic </a:t>
            </a:r>
            <a:r>
              <a:rPr lang="en-US" dirty="0" smtClean="0"/>
              <a:t>Initiative</a:t>
            </a:r>
            <a:br>
              <a:rPr lang="en-US" dirty="0" smtClean="0"/>
            </a:br>
            <a:r>
              <a:rPr lang="en-US" dirty="0" smtClean="0"/>
              <a:t>January 2017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Gurleen Roberts</a:t>
            </a:r>
          </a:p>
        </p:txBody>
      </p:sp>
    </p:spTree>
    <p:extLst>
      <p:ext uri="{BB962C8B-B14F-4D97-AF65-F5344CB8AC3E}">
        <p14:creationId xmlns:p14="http://schemas.microsoft.com/office/powerpoint/2010/main" val="399375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1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5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Initiative Overview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1: </a:t>
            </a:r>
            <a:r>
              <a:rPr lang="en-US" dirty="0" err="1" smtClean="0"/>
              <a:t>InsightVision</a:t>
            </a:r>
            <a:r>
              <a:rPr lang="en-US" dirty="0" smtClean="0"/>
              <a:t> (PM system)</a:t>
            </a:r>
            <a:endParaRPr lang="en-US" dirty="0"/>
          </a:p>
          <a:p>
            <a:r>
              <a:rPr lang="en-US" dirty="0"/>
              <a:t>Project 2: Quality Improvement</a:t>
            </a:r>
          </a:p>
        </p:txBody>
      </p:sp>
    </p:spTree>
    <p:extLst>
      <p:ext uri="{BB962C8B-B14F-4D97-AF65-F5344CB8AC3E}">
        <p14:creationId xmlns:p14="http://schemas.microsoft.com/office/powerpoint/2010/main" val="281000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05000" y="76200"/>
            <a:ext cx="8229600" cy="762000"/>
          </a:xfrm>
        </p:spPr>
        <p:txBody>
          <a:bodyPr/>
          <a:lstStyle/>
          <a:p>
            <a:r>
              <a:rPr lang="en-US" dirty="0"/>
              <a:t>Project 1: </a:t>
            </a:r>
            <a:r>
              <a:rPr lang="en-US" dirty="0" err="1"/>
              <a:t>InsightVision</a:t>
            </a:r>
            <a:r>
              <a:rPr lang="en-US" dirty="0"/>
              <a:t> </a:t>
            </a:r>
            <a:r>
              <a:rPr lang="en-US" dirty="0" smtClean="0"/>
              <a:t>(PM system)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21934" y="762000"/>
          <a:ext cx="8365067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78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01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34526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Project</a:t>
                      </a:r>
                      <a:endParaRPr lang="en-US" sz="11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SMART</a:t>
                      </a:r>
                      <a:r>
                        <a:rPr lang="en-US" sz="1600" b="1" baseline="0" dirty="0"/>
                        <a:t> Goals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Actions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FY17 </a:t>
                      </a:r>
                      <a:r>
                        <a:rPr lang="en-US" sz="1600" b="1" baseline="0" dirty="0" err="1"/>
                        <a:t>Qrtrs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Status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Progress Notes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1960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InsightVision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Prepare </a:t>
                      </a:r>
                      <a:r>
                        <a:rPr kumimoji="0" lang="en-US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InsightVision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system for full implementation July 1, 2017</a:t>
                      </a: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i="0" dirty="0">
                          <a:latin typeface="+mn-lt"/>
                        </a:rPr>
                        <a:t>1. </a:t>
                      </a:r>
                      <a:r>
                        <a:rPr lang="en-US" sz="1200" i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January 2017, integrate operational metrics into IV</a:t>
                      </a:r>
                      <a:endParaRPr lang="en-US" sz="12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All are in there. Not all programs have</a:t>
                      </a:r>
                      <a:r>
                        <a:rPr lang="en-US" sz="1200" baseline="0" dirty="0">
                          <a:latin typeface="+mn-lt"/>
                        </a:rPr>
                        <a:t> updated. List is pending.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200" i="0" dirty="0">
                          <a:latin typeface="+mn-lt"/>
                        </a:rPr>
                        <a:t>2. </a:t>
                      </a:r>
                      <a:r>
                        <a:rPr lang="en-US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September 2016 to December 2016, Program Managers will have “</a:t>
                      </a:r>
                      <a:r>
                        <a:rPr lang="en-US" sz="12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Coaching Sessions</a:t>
                      </a:r>
                      <a:r>
                        <a:rPr lang="en-US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 </a:t>
                      </a:r>
                      <a:r>
                        <a:rPr lang="en-US" sz="1200" i="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an IV consultant and Gurleen/Katie to upgrade scorecards. Plan to have all program scorecards drafted by 12/31/16</a:t>
                      </a:r>
                      <a:endParaRPr lang="en-US" sz="1200" i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Pushed to Jan 31, 2017.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3. From January 1-31, 2017, Center Directors</a:t>
                      </a:r>
                      <a:r>
                        <a:rPr lang="en-US" sz="1200" baseline="0" dirty="0">
                          <a:latin typeface="+mn-lt"/>
                        </a:rPr>
                        <a:t> will have an opportunity to review drafted program scorecards.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Pushed to Feb 1-28, 2017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4. From</a:t>
                      </a:r>
                      <a:r>
                        <a:rPr lang="en-US" sz="1200" baseline="0" dirty="0">
                          <a:latin typeface="+mn-lt"/>
                        </a:rPr>
                        <a:t> February 1-28, 2017, Dr. Kennedy will have an opportunity to review drafted program scorecards.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Pushed to Mar-Apr</a:t>
                      </a:r>
                      <a:r>
                        <a:rPr lang="en-US" sz="1200" baseline="0" dirty="0">
                          <a:latin typeface="+mn-lt"/>
                        </a:rPr>
                        <a:t> 2017. PMs will “show-and-tell” their scorecards to Dr. K ,GR, Center Director during Mar-Apr center mtgs.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5. Hope to have all program scorecards approved and ready for Retreat on</a:t>
                      </a:r>
                      <a:r>
                        <a:rPr lang="en-US" sz="1200" baseline="0" dirty="0">
                          <a:latin typeface="+mn-lt"/>
                        </a:rPr>
                        <a:t> March 27-8, 2017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Pushed to June 30, 2017. Missing program</a:t>
                      </a:r>
                      <a:r>
                        <a:rPr lang="en-US" sz="1200" baseline="0" dirty="0">
                          <a:latin typeface="+mn-lt"/>
                        </a:rPr>
                        <a:t> scorecards: Chronic Disease, HIV, Pharmacy, Vital Records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7777A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</a:rPr>
                        <a:t>6. Focus on creating</a:t>
                      </a:r>
                      <a:r>
                        <a:rPr lang="en-US" sz="1200" baseline="0" dirty="0">
                          <a:latin typeface="+mn-lt"/>
                        </a:rPr>
                        <a:t> operational scorecards for Admin functions (IT, HR, Accounting/Budget/Finance), Communications, and OQM by June 30, 2017.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+mn-lt"/>
                        </a:rPr>
                        <a:t>Done with</a:t>
                      </a:r>
                      <a:r>
                        <a:rPr lang="en-US" sz="1200" baseline="0" dirty="0">
                          <a:latin typeface="+mn-lt"/>
                        </a:rPr>
                        <a:t> operational dashboards in IV</a:t>
                      </a:r>
                      <a:r>
                        <a:rPr lang="en-US" sz="1200" dirty="0">
                          <a:latin typeface="+mn-lt"/>
                        </a:rPr>
                        <a:t>. Will</a:t>
                      </a:r>
                      <a:r>
                        <a:rPr lang="en-US" sz="1200" baseline="0" dirty="0">
                          <a:latin typeface="+mn-lt"/>
                        </a:rPr>
                        <a:t> get these owners trained after program scorecards are completed. 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736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1: </a:t>
            </a:r>
            <a:r>
              <a:rPr lang="en-US" dirty="0" err="1"/>
              <a:t>InsightVision</a:t>
            </a:r>
            <a:r>
              <a:rPr lang="en-US" dirty="0"/>
              <a:t> </a:t>
            </a:r>
            <a:r>
              <a:rPr lang="en-US" dirty="0" smtClean="0"/>
              <a:t>(PM system)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219200"/>
          <a:ext cx="8153400" cy="29679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Project</a:t>
                      </a:r>
                      <a:endParaRPr lang="en-US" sz="12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SMART</a:t>
                      </a:r>
                      <a:r>
                        <a:rPr lang="en-US" b="1" baseline="0" dirty="0"/>
                        <a:t> Goals</a:t>
                      </a:r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FY17 </a:t>
                      </a:r>
                      <a:r>
                        <a:rPr lang="en-US" sz="1600" b="1" dirty="0" err="1"/>
                        <a:t>Qrtrs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Status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Progress Notes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50">
                <a:tc rowSpan="3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InsightVision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/>
                        <a:t>2. 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September 30, 2016, </a:t>
                      </a:r>
                      <a:r>
                        <a:rPr kumimoji="0" lang="en-US" sz="1400" b="1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 Program Summary Tools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focusing on the balanced scorecard, logic model, and strategy map. </a:t>
                      </a:r>
                      <a:endParaRPr lang="en-US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 Emily will help input submitted PSTs</a:t>
                      </a:r>
                      <a:r>
                        <a:rPr lang="en-US" sz="1400" baseline="0" dirty="0"/>
                        <a:t> into IV by 12/31/16.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 Inputting</a:t>
                      </a:r>
                      <a:r>
                        <a:rPr lang="en-US" sz="1400" baseline="0" dirty="0"/>
                        <a:t> past PST BSC data into IV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3. By 6/30/17, program strategy maps will be updated with new objectives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after scorecards are drafted.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Pending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81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05000" y="1219200"/>
          <a:ext cx="8153400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Project</a:t>
                      </a:r>
                      <a:endParaRPr lang="en-US" sz="12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SMART</a:t>
                      </a:r>
                      <a:r>
                        <a:rPr lang="en-US" b="1" baseline="0" dirty="0"/>
                        <a:t> Goals</a:t>
                      </a:r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FY17 </a:t>
                      </a:r>
                      <a:r>
                        <a:rPr lang="en-US" sz="1600" b="1" dirty="0" err="1"/>
                        <a:t>Qrtrs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Status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Progress Notes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5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bg1"/>
                          </a:solidFill>
                        </a:rPr>
                        <a:t>InsightVision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7777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3. By June 30, 2017, r</a:t>
                      </a:r>
                      <a:r>
                        <a:rPr lang="en-US" sz="140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esults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 the </a:t>
                      </a: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Turning Point assessment 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will be used to identify projects for improving the performance management system</a:t>
                      </a:r>
                      <a:r>
                        <a:rPr lang="en-US" sz="14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/>
                        <a:t>1. Take Turning Point Assessment in January, during LT meeting. Review results at</a:t>
                      </a:r>
                      <a:r>
                        <a:rPr lang="en-US" sz="1400" baseline="0" dirty="0"/>
                        <a:t> during March LT retreat.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Pushed to March. Culture of Quality</a:t>
                      </a:r>
                      <a:r>
                        <a:rPr lang="en-US" sz="1400" baseline="0" dirty="0"/>
                        <a:t> Assessment will be in February.</a:t>
                      </a:r>
                      <a:r>
                        <a:rPr lang="en-US" sz="1400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/>
                        <a:t>2. Use results to ID gaps for improvement projects by</a:t>
                      </a:r>
                      <a:r>
                        <a:rPr lang="en-US" sz="1400" baseline="0" dirty="0"/>
                        <a:t> June 30, 2017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itle 3"/>
          <p:cNvSpPr txBox="1">
            <a:spLocks/>
          </p:cNvSpPr>
          <p:nvPr/>
        </p:nvSpPr>
        <p:spPr>
          <a:xfrm>
            <a:off x="19050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A6B5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Project 1: </a:t>
            </a:r>
            <a:r>
              <a:rPr lang="en-US" dirty="0" err="1"/>
              <a:t>InsightVision</a:t>
            </a:r>
            <a:r>
              <a:rPr lang="en-US" dirty="0"/>
              <a:t> </a:t>
            </a:r>
            <a:r>
              <a:rPr lang="en-US" dirty="0" smtClean="0"/>
              <a:t>(PM system)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37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79600" y="0"/>
            <a:ext cx="8229600" cy="1143000"/>
          </a:xfrm>
        </p:spPr>
        <p:txBody>
          <a:bodyPr/>
          <a:lstStyle/>
          <a:p>
            <a:r>
              <a:rPr lang="en-US" dirty="0"/>
              <a:t>Project 2: QI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917700" y="883920"/>
          <a:ext cx="8153400" cy="579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Project</a:t>
                      </a:r>
                      <a:endParaRPr lang="en-US" sz="12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SMART</a:t>
                      </a:r>
                      <a:r>
                        <a:rPr lang="en-US" b="1" baseline="0" dirty="0"/>
                        <a:t> Goals</a:t>
                      </a:r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FY17 </a:t>
                      </a:r>
                      <a:r>
                        <a:rPr lang="en-US" sz="1600" b="1" dirty="0" err="1"/>
                        <a:t>Qrtrs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Status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Progress Notes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0550">
                <a:tc rowSpan="5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Quality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Improvement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1.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By September 30, 2016, </a:t>
                      </a:r>
                      <a:r>
                        <a:rPr lang="en-US" sz="1400" b="1" u="sng" dirty="0"/>
                        <a:t>Business QA/QI and Clinical QI teams</a:t>
                      </a:r>
                      <a:r>
                        <a:rPr lang="en-US" sz="1400" dirty="0"/>
                        <a:t> adopt charter and start working on QI projects.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/>
                        <a:t>1.  Business QA/QI</a:t>
                      </a:r>
                      <a:r>
                        <a:rPr lang="en-US" sz="1400" baseline="0" dirty="0"/>
                        <a:t> has begun a QI project on updating billing notes.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Team currently not meeting due to </a:t>
                      </a:r>
                      <a:r>
                        <a:rPr lang="en-US" sz="1400" baseline="0" dirty="0"/>
                        <a:t>staff turnover in IT and Billing departments.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/>
                        <a:t>2. Clinical QI will have their first meeting October 13,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i="0" dirty="0"/>
                        <a:t>2. 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By June 30, 2017/8/9, </a:t>
                      </a:r>
                      <a:r>
                        <a:rPr lang="en-US" sz="14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QI plan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4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/>
                        <a:t>1. A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lign QI plan with best-practice QI plans and accurately reflect CDPH’s QI activities during annual revision.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0" dirty="0"/>
                        <a:t>2. R</a:t>
                      </a:r>
                      <a:r>
                        <a:rPr lang="en-US" sz="14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esearch and create better support for programmatic QI teams, such as a QI toolbox.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Working on this</a:t>
                      </a:r>
                      <a:r>
                        <a:rPr lang="en-US" sz="1400" baseline="0" dirty="0"/>
                        <a:t> continuously. QI 301 will focus more on QI tools and facilitation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05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i="0" dirty="0"/>
                        <a:t>3. R</a:t>
                      </a:r>
                      <a:r>
                        <a:rPr lang="en-US" sz="12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esults of NACCHO’s QI Assessment will be used to evaluate agency’s progress towards a culture of quality every year, and use results to update QI plan priorities and projects.</a:t>
                      </a:r>
                      <a:endParaRPr lang="en-US" sz="120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Will do this with</a:t>
                      </a:r>
                      <a:r>
                        <a:rPr lang="en-US" sz="1400" baseline="0" dirty="0"/>
                        <a:t> LT and Quality Council in February 2017.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0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905001" y="1219201"/>
          <a:ext cx="8382001" cy="4497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0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067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1334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271757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343470"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Project</a:t>
                      </a:r>
                      <a:endParaRPr lang="en-US" sz="1200" b="1" dirty="0"/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SMART</a:t>
                      </a:r>
                      <a:r>
                        <a:rPr lang="en-US" b="1" baseline="0" dirty="0"/>
                        <a:t> Goals</a:t>
                      </a:r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Actions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FY17 </a:t>
                      </a:r>
                      <a:r>
                        <a:rPr lang="en-US" sz="1600" b="1" dirty="0" err="1"/>
                        <a:t>Qrtrs</a:t>
                      </a:r>
                      <a:endParaRPr lang="en-US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en-US" sz="1600" b="1" dirty="0"/>
                        <a:t>Status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Progress Notes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46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4976">
                <a:tc row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Quality</a:t>
                      </a:r>
                      <a:r>
                        <a:rPr lang="en-US" baseline="0" dirty="0">
                          <a:solidFill>
                            <a:schemeClr val="bg1"/>
                          </a:solidFill>
                        </a:rPr>
                        <a:t> Improvement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By June 30, 2017, create </a:t>
                      </a:r>
                      <a:r>
                        <a:rPr lang="en-US" sz="1800" b="1" i="0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QI IQ series training </a:t>
                      </a:r>
                      <a:r>
                        <a:rPr lang="en-US" sz="180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to reflect requirements for staff tier and update in QI plan.</a:t>
                      </a:r>
                      <a:endParaRPr lang="en-US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/>
                        <a:t>1. Implement mandatory QI 101 Training monthly through June 30, 2017 or until all staff are trained. Afterwards, roll out quarterly.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Almost all current staff are trained. Remaining are new staff hired</a:t>
                      </a:r>
                      <a:r>
                        <a:rPr lang="en-US" sz="1400" baseline="0" dirty="0"/>
                        <a:t> within previous 6 months.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49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1400" dirty="0"/>
                        <a:t>2. By September 30, 2016, roll out QI 201: LEAN &amp; Process Mapping training, and then present bi-annually.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Presenting to supervisors in February, and remaining in June. Scheduled a third in November.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49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 By December 31, 2016, roll out QI 301: Facilitation training and then present bi-annually.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Pushed to March.</a:t>
                      </a:r>
                      <a:r>
                        <a:rPr lang="en-US" sz="1400" baseline="0" dirty="0"/>
                        <a:t> Partially developed already.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497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 By March 30, 2017, roll out QI 401: QI &amp; Performance Management training and then present bi-annually.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This</a:t>
                      </a:r>
                      <a:r>
                        <a:rPr lang="en-US" sz="1400" baseline="0" dirty="0"/>
                        <a:t> may change since </a:t>
                      </a:r>
                      <a:r>
                        <a:rPr lang="en-US" sz="1400" baseline="0" dirty="0" err="1"/>
                        <a:t>InsightVision</a:t>
                      </a:r>
                      <a:r>
                        <a:rPr lang="en-US" sz="1400" baseline="0" dirty="0"/>
                        <a:t> has recorded custom BSC webinars for us.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/>
          <a:lstStyle/>
          <a:p>
            <a:r>
              <a:rPr lang="en-US" dirty="0"/>
              <a:t>Project 2: QI </a:t>
            </a:r>
          </a:p>
        </p:txBody>
      </p:sp>
    </p:spTree>
    <p:extLst>
      <p:ext uri="{BB962C8B-B14F-4D97-AF65-F5344CB8AC3E}">
        <p14:creationId xmlns:p14="http://schemas.microsoft.com/office/powerpoint/2010/main" val="15834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41701" y="1599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28801" y="326366"/>
            <a:ext cx="79337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ea typeface="Calibri" panose="020F0502020204030204" pitchFamily="34" charset="0"/>
                <a:cs typeface="Arial" panose="020B0604020202020204" pitchFamily="34" charset="0"/>
              </a:rPr>
              <a:t>Performance Management Strategic Initiative Team Charter        </a:t>
            </a:r>
            <a:endParaRPr lang="en-US" alt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981200" y="752963"/>
          <a:ext cx="8094802" cy="5798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" r:id="rId3" imgW="9152270" imgH="6554356" progId="Word.Document.12">
                  <p:embed/>
                </p:oleObj>
              </mc:Choice>
              <mc:Fallback>
                <p:oleObj name="Document" r:id="rId3" imgW="9152270" imgH="6554356" progId="Word.Document.12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1200" y="752963"/>
                        <a:ext cx="8094802" cy="5798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801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646083"/>
            <a:ext cx="85910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2000" dirty="0">
                <a:ea typeface="Calibri" panose="020F0502020204030204" pitchFamily="34" charset="0"/>
                <a:cs typeface="Arial" panose="020B0604020202020204" pitchFamily="34" charset="0"/>
              </a:rPr>
              <a:t>Performance Management Strategic Initiative Team Charter (cont’d)   </a:t>
            </a:r>
            <a:endParaRPr lang="en-US" altLang="en-US" sz="1800" b="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13852" y="1447800"/>
          <a:ext cx="8496339" cy="3511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Document" r:id="rId3" imgW="9152270" imgH="3783008" progId="Word.Document.12">
                  <p:embed/>
                </p:oleObj>
              </mc:Choice>
              <mc:Fallback>
                <p:oleObj name="Document" r:id="rId3" imgW="9152270" imgH="3783008" progId="Word.Document.12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3852" y="1447800"/>
                        <a:ext cx="8496339" cy="35113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2849052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77777A"/>
      </a:dk1>
      <a:lt1>
        <a:sysClr val="window" lastClr="FFFFFF"/>
      </a:lt1>
      <a:dk2>
        <a:srgbClr val="77777A"/>
      </a:dk2>
      <a:lt2>
        <a:srgbClr val="FFFFFF"/>
      </a:lt2>
      <a:accent1>
        <a:srgbClr val="FAC11E"/>
      </a:accent1>
      <a:accent2>
        <a:srgbClr val="FF6600"/>
      </a:accent2>
      <a:accent3>
        <a:srgbClr val="C1D720"/>
      </a:accent3>
      <a:accent4>
        <a:srgbClr val="00A6B5"/>
      </a:accent4>
      <a:accent5>
        <a:srgbClr val="731F75"/>
      </a:accent5>
      <a:accent6>
        <a:srgbClr val="E61581"/>
      </a:accent6>
      <a:hlink>
        <a:srgbClr val="731F75"/>
      </a:hlink>
      <a:folHlink>
        <a:srgbClr val="E615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27557</TotalTime>
  <Words>885</Words>
  <Application>Microsoft Macintosh PowerPoint</Application>
  <PresentationFormat>Widescreen</PresentationFormat>
  <Paragraphs>117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Times New Roman</vt:lpstr>
      <vt:lpstr>Arial</vt:lpstr>
      <vt:lpstr>1_Theme1</vt:lpstr>
      <vt:lpstr>Document</vt:lpstr>
      <vt:lpstr>Performance Management Strategic Initiative January 2017 Update</vt:lpstr>
      <vt:lpstr>Strategic Initiative Overview</vt:lpstr>
      <vt:lpstr>Project 1: InsightVision (PM system)</vt:lpstr>
      <vt:lpstr>Project 1: InsightVision (PM system)</vt:lpstr>
      <vt:lpstr>PowerPoint Presentation</vt:lpstr>
      <vt:lpstr>Project 2: QI </vt:lpstr>
      <vt:lpstr>Project 2: QI </vt:lpstr>
      <vt:lpstr>PowerPoint Presentation</vt:lpstr>
      <vt:lpstr>Performance Management Strategic Initiative Team Charter (cont’d)   </vt:lpstr>
      <vt:lpstr>PowerPoint Presentation</vt:lpstr>
    </vt:vector>
  </TitlesOfParts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OQM Status Updates</dc:title>
  <dc:creator>Frantz, Emily</dc:creator>
  <cp:lastModifiedBy>Gurleen Roberts</cp:lastModifiedBy>
  <cp:revision>187</cp:revision>
  <dcterms:created xsi:type="dcterms:W3CDTF">2015-10-20T15:03:41Z</dcterms:created>
  <dcterms:modified xsi:type="dcterms:W3CDTF">2017-02-25T14:29:19Z</dcterms:modified>
</cp:coreProperties>
</file>